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5" r:id="rId28"/>
    <p:sldId id="286" r:id="rId29"/>
    <p:sldId id="287" r:id="rId30"/>
    <p:sldId id="301" r:id="rId31"/>
    <p:sldId id="302" r:id="rId32"/>
    <p:sldId id="303" r:id="rId33"/>
    <p:sldId id="291" r:id="rId34"/>
    <p:sldId id="340" r:id="rId35"/>
    <p:sldId id="341" r:id="rId36"/>
    <p:sldId id="294" r:id="rId37"/>
    <p:sldId id="295" r:id="rId38"/>
    <p:sldId id="296" r:id="rId39"/>
    <p:sldId id="346" r:id="rId40"/>
    <p:sldId id="342" r:id="rId41"/>
    <p:sldId id="343" r:id="rId42"/>
    <p:sldId id="344" r:id="rId43"/>
    <p:sldId id="345" r:id="rId44"/>
    <p:sldId id="348" r:id="rId45"/>
    <p:sldId id="347" r:id="rId46"/>
    <p:sldId id="298" r:id="rId47"/>
    <p:sldId id="299" r:id="rId48"/>
    <p:sldId id="304" r:id="rId49"/>
    <p:sldId id="305" r:id="rId50"/>
    <p:sldId id="306" r:id="rId51"/>
    <p:sldId id="307" r:id="rId52"/>
    <p:sldId id="308" r:id="rId53"/>
    <p:sldId id="309" r:id="rId54"/>
    <p:sldId id="310" r:id="rId55"/>
    <p:sldId id="311" r:id="rId56"/>
    <p:sldId id="312" r:id="rId57"/>
    <p:sldId id="313" r:id="rId58"/>
    <p:sldId id="264" r:id="rId59"/>
    <p:sldId id="314" r:id="rId60"/>
    <p:sldId id="315" r:id="rId61"/>
    <p:sldId id="316" r:id="rId62"/>
    <p:sldId id="317" r:id="rId63"/>
    <p:sldId id="318" r:id="rId64"/>
    <p:sldId id="319" r:id="rId65"/>
    <p:sldId id="320" r:id="rId66"/>
    <p:sldId id="321" r:id="rId67"/>
    <p:sldId id="322" r:id="rId68"/>
    <p:sldId id="325" r:id="rId69"/>
    <p:sldId id="323" r:id="rId70"/>
    <p:sldId id="339"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A8E54-BD83-46B0-A437-F770A4139F9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0334DD5-D881-4A93-9470-46CF1ECDB6FF}">
      <dgm:prSet phldrT="[Text]"/>
      <dgm:spPr/>
      <dgm:t>
        <a:bodyPr/>
        <a:lstStyle/>
        <a:p>
          <a:r>
            <a:rPr lang="en-US" dirty="0" smtClean="0"/>
            <a:t>Classical Approach</a:t>
          </a:r>
          <a:endParaRPr lang="en-US" dirty="0"/>
        </a:p>
      </dgm:t>
    </dgm:pt>
    <dgm:pt modelId="{25C69203-587E-49A3-89A5-0377E0B0939B}" type="parTrans" cxnId="{DEB777AE-B584-48DB-8064-387AEA8E5EFF}">
      <dgm:prSet/>
      <dgm:spPr/>
      <dgm:t>
        <a:bodyPr/>
        <a:lstStyle/>
        <a:p>
          <a:endParaRPr lang="en-US"/>
        </a:p>
      </dgm:t>
    </dgm:pt>
    <dgm:pt modelId="{AB4FD40F-0CAF-486F-AD4B-200DE7B103F0}" type="sibTrans" cxnId="{DEB777AE-B584-48DB-8064-387AEA8E5EFF}">
      <dgm:prSet/>
      <dgm:spPr/>
      <dgm:t>
        <a:bodyPr/>
        <a:lstStyle/>
        <a:p>
          <a:endParaRPr lang="en-US"/>
        </a:p>
      </dgm:t>
    </dgm:pt>
    <dgm:pt modelId="{16319782-52AD-4A6F-A2C0-A090F5CF91F8}">
      <dgm:prSet phldrT="[Text]"/>
      <dgm:spPr/>
      <dgm:t>
        <a:bodyPr/>
        <a:lstStyle/>
        <a:p>
          <a:r>
            <a:rPr lang="en-US" dirty="0" smtClean="0"/>
            <a:t>Bureaucratic Management</a:t>
          </a:r>
          <a:endParaRPr lang="en-US" dirty="0"/>
        </a:p>
      </dgm:t>
    </dgm:pt>
    <dgm:pt modelId="{49F2A476-6B08-4B64-A1DB-6734195BBE30}" type="parTrans" cxnId="{C5B69310-2B1A-44FF-9F9F-24F5F20EEFDB}">
      <dgm:prSet/>
      <dgm:spPr/>
      <dgm:t>
        <a:bodyPr/>
        <a:lstStyle/>
        <a:p>
          <a:endParaRPr lang="en-US"/>
        </a:p>
      </dgm:t>
    </dgm:pt>
    <dgm:pt modelId="{C49D61AE-28C0-4B41-A239-505065A208AD}" type="sibTrans" cxnId="{C5B69310-2B1A-44FF-9F9F-24F5F20EEFDB}">
      <dgm:prSet/>
      <dgm:spPr/>
      <dgm:t>
        <a:bodyPr/>
        <a:lstStyle/>
        <a:p>
          <a:endParaRPr lang="en-US"/>
        </a:p>
      </dgm:t>
    </dgm:pt>
    <dgm:pt modelId="{C6C2F88F-EF0E-433D-975C-9F4BF5E2E437}">
      <dgm:prSet phldrT="[Text]"/>
      <dgm:spPr/>
      <dgm:t>
        <a:bodyPr/>
        <a:lstStyle/>
        <a:p>
          <a:r>
            <a:rPr lang="en-US" dirty="0" smtClean="0"/>
            <a:t>Administrative Management</a:t>
          </a:r>
          <a:endParaRPr lang="en-US" dirty="0"/>
        </a:p>
      </dgm:t>
    </dgm:pt>
    <dgm:pt modelId="{39305A7C-C426-4CF2-BFD0-5632E50200EF}" type="parTrans" cxnId="{AF3737D0-099C-48A1-82C9-EFAB3735B997}">
      <dgm:prSet/>
      <dgm:spPr/>
      <dgm:t>
        <a:bodyPr/>
        <a:lstStyle/>
        <a:p>
          <a:endParaRPr lang="en-US"/>
        </a:p>
      </dgm:t>
    </dgm:pt>
    <dgm:pt modelId="{8FE3646E-96E4-4D09-A696-D6EB25784887}" type="sibTrans" cxnId="{AF3737D0-099C-48A1-82C9-EFAB3735B997}">
      <dgm:prSet/>
      <dgm:spPr/>
      <dgm:t>
        <a:bodyPr/>
        <a:lstStyle/>
        <a:p>
          <a:endParaRPr lang="en-US"/>
        </a:p>
      </dgm:t>
    </dgm:pt>
    <dgm:pt modelId="{5B51F027-D6FC-48A0-BF4B-178C45B26187}">
      <dgm:prSet phldrT="[Text]"/>
      <dgm:spPr/>
      <dgm:t>
        <a:bodyPr/>
        <a:lstStyle/>
        <a:p>
          <a:r>
            <a:rPr lang="en-US" dirty="0" smtClean="0"/>
            <a:t>Scientific Management</a:t>
          </a:r>
          <a:endParaRPr lang="en-US" dirty="0"/>
        </a:p>
      </dgm:t>
    </dgm:pt>
    <dgm:pt modelId="{6DC45638-7275-428F-8B84-ED3D8EAA517F}" type="parTrans" cxnId="{422A9272-8520-4D50-90AF-CFFB71FD4F2C}">
      <dgm:prSet/>
      <dgm:spPr/>
      <dgm:t>
        <a:bodyPr/>
        <a:lstStyle/>
        <a:p>
          <a:endParaRPr lang="en-US"/>
        </a:p>
      </dgm:t>
    </dgm:pt>
    <dgm:pt modelId="{A2AAED93-642B-4AF6-8EEB-5896AD480938}" type="sibTrans" cxnId="{422A9272-8520-4D50-90AF-CFFB71FD4F2C}">
      <dgm:prSet/>
      <dgm:spPr/>
      <dgm:t>
        <a:bodyPr/>
        <a:lstStyle/>
        <a:p>
          <a:endParaRPr lang="en-US"/>
        </a:p>
      </dgm:t>
    </dgm:pt>
    <dgm:pt modelId="{DC0117A9-FE15-41DD-8487-5EEF9F1D6D33}" type="pres">
      <dgm:prSet presAssocID="{3D8A8E54-BD83-46B0-A437-F770A4139F90}" presName="hierChild1" presStyleCnt="0">
        <dgm:presLayoutVars>
          <dgm:orgChart val="1"/>
          <dgm:chPref val="1"/>
          <dgm:dir/>
          <dgm:animOne val="branch"/>
          <dgm:animLvl val="lvl"/>
          <dgm:resizeHandles/>
        </dgm:presLayoutVars>
      </dgm:prSet>
      <dgm:spPr/>
      <dgm:t>
        <a:bodyPr/>
        <a:lstStyle/>
        <a:p>
          <a:endParaRPr lang="en-US"/>
        </a:p>
      </dgm:t>
    </dgm:pt>
    <dgm:pt modelId="{BBCE8C2F-C652-4D70-BDD1-0169860CD31C}" type="pres">
      <dgm:prSet presAssocID="{A0334DD5-D881-4A93-9470-46CF1ECDB6FF}" presName="hierRoot1" presStyleCnt="0">
        <dgm:presLayoutVars>
          <dgm:hierBranch val="init"/>
        </dgm:presLayoutVars>
      </dgm:prSet>
      <dgm:spPr/>
    </dgm:pt>
    <dgm:pt modelId="{B0D24325-49EE-4669-89C0-235825EAF58A}" type="pres">
      <dgm:prSet presAssocID="{A0334DD5-D881-4A93-9470-46CF1ECDB6FF}" presName="rootComposite1" presStyleCnt="0"/>
      <dgm:spPr/>
    </dgm:pt>
    <dgm:pt modelId="{D14D9ABB-0EF7-4C3A-9EC2-9B17E396A337}" type="pres">
      <dgm:prSet presAssocID="{A0334DD5-D881-4A93-9470-46CF1ECDB6FF}" presName="rootText1" presStyleLbl="node0" presStyleIdx="0" presStyleCnt="1">
        <dgm:presLayoutVars>
          <dgm:chPref val="3"/>
        </dgm:presLayoutVars>
      </dgm:prSet>
      <dgm:spPr/>
      <dgm:t>
        <a:bodyPr/>
        <a:lstStyle/>
        <a:p>
          <a:endParaRPr lang="en-US"/>
        </a:p>
      </dgm:t>
    </dgm:pt>
    <dgm:pt modelId="{E89A2E0A-A6D4-48F4-AFC3-445E1789163F}" type="pres">
      <dgm:prSet presAssocID="{A0334DD5-D881-4A93-9470-46CF1ECDB6FF}" presName="rootConnector1" presStyleLbl="node1" presStyleIdx="0" presStyleCnt="0"/>
      <dgm:spPr/>
      <dgm:t>
        <a:bodyPr/>
        <a:lstStyle/>
        <a:p>
          <a:endParaRPr lang="en-US"/>
        </a:p>
      </dgm:t>
    </dgm:pt>
    <dgm:pt modelId="{2282A4D5-7693-4FF5-A00B-3AE6D8682AFE}" type="pres">
      <dgm:prSet presAssocID="{A0334DD5-D881-4A93-9470-46CF1ECDB6FF}" presName="hierChild2" presStyleCnt="0"/>
      <dgm:spPr/>
    </dgm:pt>
    <dgm:pt modelId="{CFFE0B39-9B04-4627-8ECF-AB736D1A57CE}" type="pres">
      <dgm:prSet presAssocID="{49F2A476-6B08-4B64-A1DB-6734195BBE30}" presName="Name37" presStyleLbl="parChTrans1D2" presStyleIdx="0" presStyleCnt="3"/>
      <dgm:spPr/>
      <dgm:t>
        <a:bodyPr/>
        <a:lstStyle/>
        <a:p>
          <a:endParaRPr lang="en-US"/>
        </a:p>
      </dgm:t>
    </dgm:pt>
    <dgm:pt modelId="{72E75E84-5432-49B2-B625-476329F1AE85}" type="pres">
      <dgm:prSet presAssocID="{16319782-52AD-4A6F-A2C0-A090F5CF91F8}" presName="hierRoot2" presStyleCnt="0">
        <dgm:presLayoutVars>
          <dgm:hierBranch val="init"/>
        </dgm:presLayoutVars>
      </dgm:prSet>
      <dgm:spPr/>
    </dgm:pt>
    <dgm:pt modelId="{F0E5B649-92F9-4CE7-A2F6-FBC7CA8A561D}" type="pres">
      <dgm:prSet presAssocID="{16319782-52AD-4A6F-A2C0-A090F5CF91F8}" presName="rootComposite" presStyleCnt="0"/>
      <dgm:spPr/>
    </dgm:pt>
    <dgm:pt modelId="{AB4CFE25-C9DD-4C83-B521-2C60807496BB}" type="pres">
      <dgm:prSet presAssocID="{16319782-52AD-4A6F-A2C0-A090F5CF91F8}" presName="rootText" presStyleLbl="node2" presStyleIdx="0" presStyleCnt="3">
        <dgm:presLayoutVars>
          <dgm:chPref val="3"/>
        </dgm:presLayoutVars>
      </dgm:prSet>
      <dgm:spPr/>
      <dgm:t>
        <a:bodyPr/>
        <a:lstStyle/>
        <a:p>
          <a:endParaRPr lang="en-US"/>
        </a:p>
      </dgm:t>
    </dgm:pt>
    <dgm:pt modelId="{68C94F7D-3BF6-4BB6-8DEB-F3D12486CD14}" type="pres">
      <dgm:prSet presAssocID="{16319782-52AD-4A6F-A2C0-A090F5CF91F8}" presName="rootConnector" presStyleLbl="node2" presStyleIdx="0" presStyleCnt="3"/>
      <dgm:spPr/>
      <dgm:t>
        <a:bodyPr/>
        <a:lstStyle/>
        <a:p>
          <a:endParaRPr lang="en-US"/>
        </a:p>
      </dgm:t>
    </dgm:pt>
    <dgm:pt modelId="{E2E15470-DEB7-4477-869E-44F390FA411A}" type="pres">
      <dgm:prSet presAssocID="{16319782-52AD-4A6F-A2C0-A090F5CF91F8}" presName="hierChild4" presStyleCnt="0"/>
      <dgm:spPr/>
    </dgm:pt>
    <dgm:pt modelId="{7312D3FA-5572-4B60-BEF5-EC0719DCAFBD}" type="pres">
      <dgm:prSet presAssocID="{16319782-52AD-4A6F-A2C0-A090F5CF91F8}" presName="hierChild5" presStyleCnt="0"/>
      <dgm:spPr/>
    </dgm:pt>
    <dgm:pt modelId="{0A875CB1-1A34-47C7-97D3-B1737BE80798}" type="pres">
      <dgm:prSet presAssocID="{39305A7C-C426-4CF2-BFD0-5632E50200EF}" presName="Name37" presStyleLbl="parChTrans1D2" presStyleIdx="1" presStyleCnt="3"/>
      <dgm:spPr/>
      <dgm:t>
        <a:bodyPr/>
        <a:lstStyle/>
        <a:p>
          <a:endParaRPr lang="en-US"/>
        </a:p>
      </dgm:t>
    </dgm:pt>
    <dgm:pt modelId="{A2E4380E-C783-416A-B915-77874CABE94B}" type="pres">
      <dgm:prSet presAssocID="{C6C2F88F-EF0E-433D-975C-9F4BF5E2E437}" presName="hierRoot2" presStyleCnt="0">
        <dgm:presLayoutVars>
          <dgm:hierBranch val="init"/>
        </dgm:presLayoutVars>
      </dgm:prSet>
      <dgm:spPr/>
    </dgm:pt>
    <dgm:pt modelId="{F47C6CD4-3717-4F41-804C-A3DEB75223CD}" type="pres">
      <dgm:prSet presAssocID="{C6C2F88F-EF0E-433D-975C-9F4BF5E2E437}" presName="rootComposite" presStyleCnt="0"/>
      <dgm:spPr/>
    </dgm:pt>
    <dgm:pt modelId="{FEF18B2E-C2A2-4AD8-A622-6725DCEE9F60}" type="pres">
      <dgm:prSet presAssocID="{C6C2F88F-EF0E-433D-975C-9F4BF5E2E437}" presName="rootText" presStyleLbl="node2" presStyleIdx="1" presStyleCnt="3" custScaleX="111802">
        <dgm:presLayoutVars>
          <dgm:chPref val="3"/>
        </dgm:presLayoutVars>
      </dgm:prSet>
      <dgm:spPr/>
      <dgm:t>
        <a:bodyPr/>
        <a:lstStyle/>
        <a:p>
          <a:endParaRPr lang="en-US"/>
        </a:p>
      </dgm:t>
    </dgm:pt>
    <dgm:pt modelId="{A1EBBB8D-DC80-4BCA-904A-87FE6D4ECDDA}" type="pres">
      <dgm:prSet presAssocID="{C6C2F88F-EF0E-433D-975C-9F4BF5E2E437}" presName="rootConnector" presStyleLbl="node2" presStyleIdx="1" presStyleCnt="3"/>
      <dgm:spPr/>
      <dgm:t>
        <a:bodyPr/>
        <a:lstStyle/>
        <a:p>
          <a:endParaRPr lang="en-US"/>
        </a:p>
      </dgm:t>
    </dgm:pt>
    <dgm:pt modelId="{62D34D47-8703-4332-B4FD-7DB08B00B11D}" type="pres">
      <dgm:prSet presAssocID="{C6C2F88F-EF0E-433D-975C-9F4BF5E2E437}" presName="hierChild4" presStyleCnt="0"/>
      <dgm:spPr/>
    </dgm:pt>
    <dgm:pt modelId="{A83AD5A1-8147-4A67-BDD6-A03673C76572}" type="pres">
      <dgm:prSet presAssocID="{C6C2F88F-EF0E-433D-975C-9F4BF5E2E437}" presName="hierChild5" presStyleCnt="0"/>
      <dgm:spPr/>
    </dgm:pt>
    <dgm:pt modelId="{81AA7D19-45B5-41E2-B683-A6C2FFEAB40B}" type="pres">
      <dgm:prSet presAssocID="{6DC45638-7275-428F-8B84-ED3D8EAA517F}" presName="Name37" presStyleLbl="parChTrans1D2" presStyleIdx="2" presStyleCnt="3"/>
      <dgm:spPr/>
      <dgm:t>
        <a:bodyPr/>
        <a:lstStyle/>
        <a:p>
          <a:endParaRPr lang="en-US"/>
        </a:p>
      </dgm:t>
    </dgm:pt>
    <dgm:pt modelId="{66D2A423-9373-44A9-8BF3-F4D1FC21D9D6}" type="pres">
      <dgm:prSet presAssocID="{5B51F027-D6FC-48A0-BF4B-178C45B26187}" presName="hierRoot2" presStyleCnt="0">
        <dgm:presLayoutVars>
          <dgm:hierBranch val="init"/>
        </dgm:presLayoutVars>
      </dgm:prSet>
      <dgm:spPr/>
    </dgm:pt>
    <dgm:pt modelId="{62F8F016-BBF5-4D57-B153-9D0B5F69654B}" type="pres">
      <dgm:prSet presAssocID="{5B51F027-D6FC-48A0-BF4B-178C45B26187}" presName="rootComposite" presStyleCnt="0"/>
      <dgm:spPr/>
    </dgm:pt>
    <dgm:pt modelId="{09588AC2-709C-4D0B-A97A-5C27FEEE64A7}" type="pres">
      <dgm:prSet presAssocID="{5B51F027-D6FC-48A0-BF4B-178C45B26187}" presName="rootText" presStyleLbl="node2" presStyleIdx="2" presStyleCnt="3">
        <dgm:presLayoutVars>
          <dgm:chPref val="3"/>
        </dgm:presLayoutVars>
      </dgm:prSet>
      <dgm:spPr/>
      <dgm:t>
        <a:bodyPr/>
        <a:lstStyle/>
        <a:p>
          <a:endParaRPr lang="en-US"/>
        </a:p>
      </dgm:t>
    </dgm:pt>
    <dgm:pt modelId="{B4503A72-0238-498E-AF1C-E35BDAB96323}" type="pres">
      <dgm:prSet presAssocID="{5B51F027-D6FC-48A0-BF4B-178C45B26187}" presName="rootConnector" presStyleLbl="node2" presStyleIdx="2" presStyleCnt="3"/>
      <dgm:spPr/>
      <dgm:t>
        <a:bodyPr/>
        <a:lstStyle/>
        <a:p>
          <a:endParaRPr lang="en-US"/>
        </a:p>
      </dgm:t>
    </dgm:pt>
    <dgm:pt modelId="{550DDD7C-2F96-402B-9044-15E7CE689444}" type="pres">
      <dgm:prSet presAssocID="{5B51F027-D6FC-48A0-BF4B-178C45B26187}" presName="hierChild4" presStyleCnt="0"/>
      <dgm:spPr/>
    </dgm:pt>
    <dgm:pt modelId="{40916EDC-BB8C-4746-986C-11D316A1831C}" type="pres">
      <dgm:prSet presAssocID="{5B51F027-D6FC-48A0-BF4B-178C45B26187}" presName="hierChild5" presStyleCnt="0"/>
      <dgm:spPr/>
    </dgm:pt>
    <dgm:pt modelId="{1B874E90-C528-4EBF-A490-9B713ACEB657}" type="pres">
      <dgm:prSet presAssocID="{A0334DD5-D881-4A93-9470-46CF1ECDB6FF}" presName="hierChild3" presStyleCnt="0"/>
      <dgm:spPr/>
    </dgm:pt>
  </dgm:ptLst>
  <dgm:cxnLst>
    <dgm:cxn modelId="{21D7B3FF-E5AE-4A2A-A84D-4D9C4EE9D263}" type="presOf" srcId="{A0334DD5-D881-4A93-9470-46CF1ECDB6FF}" destId="{E89A2E0A-A6D4-48F4-AFC3-445E1789163F}" srcOrd="1" destOrd="0" presId="urn:microsoft.com/office/officeart/2005/8/layout/orgChart1"/>
    <dgm:cxn modelId="{F1DB2CE9-6B55-4DB6-8550-4900CC8E8DCF}" type="presOf" srcId="{C6C2F88F-EF0E-433D-975C-9F4BF5E2E437}" destId="{A1EBBB8D-DC80-4BCA-904A-87FE6D4ECDDA}" srcOrd="1" destOrd="0" presId="urn:microsoft.com/office/officeart/2005/8/layout/orgChart1"/>
    <dgm:cxn modelId="{B2DD4381-13BA-47AF-8DC4-CE8D203042D0}" type="presOf" srcId="{3D8A8E54-BD83-46B0-A437-F770A4139F90}" destId="{DC0117A9-FE15-41DD-8487-5EEF9F1D6D33}" srcOrd="0" destOrd="0" presId="urn:microsoft.com/office/officeart/2005/8/layout/orgChart1"/>
    <dgm:cxn modelId="{B26E965C-4B77-44B7-A160-6DB440A6A16A}" type="presOf" srcId="{5B51F027-D6FC-48A0-BF4B-178C45B26187}" destId="{09588AC2-709C-4D0B-A97A-5C27FEEE64A7}" srcOrd="0" destOrd="0" presId="urn:microsoft.com/office/officeart/2005/8/layout/orgChart1"/>
    <dgm:cxn modelId="{CA46FBF3-DEC2-406A-A65A-C7C0A64BF72F}" type="presOf" srcId="{A0334DD5-D881-4A93-9470-46CF1ECDB6FF}" destId="{D14D9ABB-0EF7-4C3A-9EC2-9B17E396A337}" srcOrd="0" destOrd="0" presId="urn:microsoft.com/office/officeart/2005/8/layout/orgChart1"/>
    <dgm:cxn modelId="{AF3737D0-099C-48A1-82C9-EFAB3735B997}" srcId="{A0334DD5-D881-4A93-9470-46CF1ECDB6FF}" destId="{C6C2F88F-EF0E-433D-975C-9F4BF5E2E437}" srcOrd="1" destOrd="0" parTransId="{39305A7C-C426-4CF2-BFD0-5632E50200EF}" sibTransId="{8FE3646E-96E4-4D09-A696-D6EB25784887}"/>
    <dgm:cxn modelId="{6266CD48-550E-4A1F-A603-92ED6D451258}" type="presOf" srcId="{49F2A476-6B08-4B64-A1DB-6734195BBE30}" destId="{CFFE0B39-9B04-4627-8ECF-AB736D1A57CE}" srcOrd="0" destOrd="0" presId="urn:microsoft.com/office/officeart/2005/8/layout/orgChart1"/>
    <dgm:cxn modelId="{07B24D31-3061-4EC6-8A64-72663923726E}" type="presOf" srcId="{39305A7C-C426-4CF2-BFD0-5632E50200EF}" destId="{0A875CB1-1A34-47C7-97D3-B1737BE80798}" srcOrd="0" destOrd="0" presId="urn:microsoft.com/office/officeart/2005/8/layout/orgChart1"/>
    <dgm:cxn modelId="{DEB777AE-B584-48DB-8064-387AEA8E5EFF}" srcId="{3D8A8E54-BD83-46B0-A437-F770A4139F90}" destId="{A0334DD5-D881-4A93-9470-46CF1ECDB6FF}" srcOrd="0" destOrd="0" parTransId="{25C69203-587E-49A3-89A5-0377E0B0939B}" sibTransId="{AB4FD40F-0CAF-486F-AD4B-200DE7B103F0}"/>
    <dgm:cxn modelId="{C93A0282-C7EA-4C3E-8395-08EE7E6E6D43}" type="presOf" srcId="{C6C2F88F-EF0E-433D-975C-9F4BF5E2E437}" destId="{FEF18B2E-C2A2-4AD8-A622-6725DCEE9F60}" srcOrd="0" destOrd="0" presId="urn:microsoft.com/office/officeart/2005/8/layout/orgChart1"/>
    <dgm:cxn modelId="{422A9272-8520-4D50-90AF-CFFB71FD4F2C}" srcId="{A0334DD5-D881-4A93-9470-46CF1ECDB6FF}" destId="{5B51F027-D6FC-48A0-BF4B-178C45B26187}" srcOrd="2" destOrd="0" parTransId="{6DC45638-7275-428F-8B84-ED3D8EAA517F}" sibTransId="{A2AAED93-642B-4AF6-8EEB-5896AD480938}"/>
    <dgm:cxn modelId="{87D2BA42-1CA4-4AA8-9639-9BCC5B222419}" type="presOf" srcId="{16319782-52AD-4A6F-A2C0-A090F5CF91F8}" destId="{68C94F7D-3BF6-4BB6-8DEB-F3D12486CD14}" srcOrd="1" destOrd="0" presId="urn:microsoft.com/office/officeart/2005/8/layout/orgChart1"/>
    <dgm:cxn modelId="{DE76589A-9D91-4F0C-A7A7-01EFCA68899D}" type="presOf" srcId="{6DC45638-7275-428F-8B84-ED3D8EAA517F}" destId="{81AA7D19-45B5-41E2-B683-A6C2FFEAB40B}" srcOrd="0" destOrd="0" presId="urn:microsoft.com/office/officeart/2005/8/layout/orgChart1"/>
    <dgm:cxn modelId="{C5B69310-2B1A-44FF-9F9F-24F5F20EEFDB}" srcId="{A0334DD5-D881-4A93-9470-46CF1ECDB6FF}" destId="{16319782-52AD-4A6F-A2C0-A090F5CF91F8}" srcOrd="0" destOrd="0" parTransId="{49F2A476-6B08-4B64-A1DB-6734195BBE30}" sibTransId="{C49D61AE-28C0-4B41-A239-505065A208AD}"/>
    <dgm:cxn modelId="{FFFD92F7-08E4-4337-8F15-6F2E1071F6A0}" type="presOf" srcId="{5B51F027-D6FC-48A0-BF4B-178C45B26187}" destId="{B4503A72-0238-498E-AF1C-E35BDAB96323}" srcOrd="1" destOrd="0" presId="urn:microsoft.com/office/officeart/2005/8/layout/orgChart1"/>
    <dgm:cxn modelId="{97996DDC-635D-4446-AD56-0B7465AE1424}" type="presOf" srcId="{16319782-52AD-4A6F-A2C0-A090F5CF91F8}" destId="{AB4CFE25-C9DD-4C83-B521-2C60807496BB}" srcOrd="0" destOrd="0" presId="urn:microsoft.com/office/officeart/2005/8/layout/orgChart1"/>
    <dgm:cxn modelId="{E90B1EA3-19E4-4F46-912A-E35EAD105776}" type="presParOf" srcId="{DC0117A9-FE15-41DD-8487-5EEF9F1D6D33}" destId="{BBCE8C2F-C652-4D70-BDD1-0169860CD31C}" srcOrd="0" destOrd="0" presId="urn:microsoft.com/office/officeart/2005/8/layout/orgChart1"/>
    <dgm:cxn modelId="{DA8269DC-F249-4816-A0C6-EFA8E7A6B980}" type="presParOf" srcId="{BBCE8C2F-C652-4D70-BDD1-0169860CD31C}" destId="{B0D24325-49EE-4669-89C0-235825EAF58A}" srcOrd="0" destOrd="0" presId="urn:microsoft.com/office/officeart/2005/8/layout/orgChart1"/>
    <dgm:cxn modelId="{1B25F0E2-D86B-4E9C-8F6B-79B0C9D66FCC}" type="presParOf" srcId="{B0D24325-49EE-4669-89C0-235825EAF58A}" destId="{D14D9ABB-0EF7-4C3A-9EC2-9B17E396A337}" srcOrd="0" destOrd="0" presId="urn:microsoft.com/office/officeart/2005/8/layout/orgChart1"/>
    <dgm:cxn modelId="{A20972B1-E064-45DD-A73E-D740E6ABFDEA}" type="presParOf" srcId="{B0D24325-49EE-4669-89C0-235825EAF58A}" destId="{E89A2E0A-A6D4-48F4-AFC3-445E1789163F}" srcOrd="1" destOrd="0" presId="urn:microsoft.com/office/officeart/2005/8/layout/orgChart1"/>
    <dgm:cxn modelId="{F35769EC-CF00-4972-9F55-E2F918EDEC38}" type="presParOf" srcId="{BBCE8C2F-C652-4D70-BDD1-0169860CD31C}" destId="{2282A4D5-7693-4FF5-A00B-3AE6D8682AFE}" srcOrd="1" destOrd="0" presId="urn:microsoft.com/office/officeart/2005/8/layout/orgChart1"/>
    <dgm:cxn modelId="{227B85B7-2961-49D9-9BBF-1674D36DC203}" type="presParOf" srcId="{2282A4D5-7693-4FF5-A00B-3AE6D8682AFE}" destId="{CFFE0B39-9B04-4627-8ECF-AB736D1A57CE}" srcOrd="0" destOrd="0" presId="urn:microsoft.com/office/officeart/2005/8/layout/orgChart1"/>
    <dgm:cxn modelId="{0F08BB81-E011-4819-AAEE-B8738BCDB87C}" type="presParOf" srcId="{2282A4D5-7693-4FF5-A00B-3AE6D8682AFE}" destId="{72E75E84-5432-49B2-B625-476329F1AE85}" srcOrd="1" destOrd="0" presId="urn:microsoft.com/office/officeart/2005/8/layout/orgChart1"/>
    <dgm:cxn modelId="{EFA49933-7629-43A0-BFA7-53092154AA3D}" type="presParOf" srcId="{72E75E84-5432-49B2-B625-476329F1AE85}" destId="{F0E5B649-92F9-4CE7-A2F6-FBC7CA8A561D}" srcOrd="0" destOrd="0" presId="urn:microsoft.com/office/officeart/2005/8/layout/orgChart1"/>
    <dgm:cxn modelId="{7892DEF0-8A1B-4189-AB4B-77796CEE8388}" type="presParOf" srcId="{F0E5B649-92F9-4CE7-A2F6-FBC7CA8A561D}" destId="{AB4CFE25-C9DD-4C83-B521-2C60807496BB}" srcOrd="0" destOrd="0" presId="urn:microsoft.com/office/officeart/2005/8/layout/orgChart1"/>
    <dgm:cxn modelId="{37A2A3B2-48E5-4B83-8464-C5A45580BEAA}" type="presParOf" srcId="{F0E5B649-92F9-4CE7-A2F6-FBC7CA8A561D}" destId="{68C94F7D-3BF6-4BB6-8DEB-F3D12486CD14}" srcOrd="1" destOrd="0" presId="urn:microsoft.com/office/officeart/2005/8/layout/orgChart1"/>
    <dgm:cxn modelId="{3A8C340A-6AD4-4F4B-88B4-59E28E865937}" type="presParOf" srcId="{72E75E84-5432-49B2-B625-476329F1AE85}" destId="{E2E15470-DEB7-4477-869E-44F390FA411A}" srcOrd="1" destOrd="0" presId="urn:microsoft.com/office/officeart/2005/8/layout/orgChart1"/>
    <dgm:cxn modelId="{07B5E6CE-A682-41E0-B3E1-BDA650A2EB92}" type="presParOf" srcId="{72E75E84-5432-49B2-B625-476329F1AE85}" destId="{7312D3FA-5572-4B60-BEF5-EC0719DCAFBD}" srcOrd="2" destOrd="0" presId="urn:microsoft.com/office/officeart/2005/8/layout/orgChart1"/>
    <dgm:cxn modelId="{46656B4F-8D5D-4149-8D37-70D14F6F758F}" type="presParOf" srcId="{2282A4D5-7693-4FF5-A00B-3AE6D8682AFE}" destId="{0A875CB1-1A34-47C7-97D3-B1737BE80798}" srcOrd="2" destOrd="0" presId="urn:microsoft.com/office/officeart/2005/8/layout/orgChart1"/>
    <dgm:cxn modelId="{669CFC82-11A7-4B80-910A-6C41141FD374}" type="presParOf" srcId="{2282A4D5-7693-4FF5-A00B-3AE6D8682AFE}" destId="{A2E4380E-C783-416A-B915-77874CABE94B}" srcOrd="3" destOrd="0" presId="urn:microsoft.com/office/officeart/2005/8/layout/orgChart1"/>
    <dgm:cxn modelId="{4ECB6F04-FEBA-4317-845A-C7BCF745DDD2}" type="presParOf" srcId="{A2E4380E-C783-416A-B915-77874CABE94B}" destId="{F47C6CD4-3717-4F41-804C-A3DEB75223CD}" srcOrd="0" destOrd="0" presId="urn:microsoft.com/office/officeart/2005/8/layout/orgChart1"/>
    <dgm:cxn modelId="{EC0D8524-10D7-4A01-8CC6-47B7E24E6681}" type="presParOf" srcId="{F47C6CD4-3717-4F41-804C-A3DEB75223CD}" destId="{FEF18B2E-C2A2-4AD8-A622-6725DCEE9F60}" srcOrd="0" destOrd="0" presId="urn:microsoft.com/office/officeart/2005/8/layout/orgChart1"/>
    <dgm:cxn modelId="{35F8E2AC-CF95-4BEC-AD4F-EDF87D9438E0}" type="presParOf" srcId="{F47C6CD4-3717-4F41-804C-A3DEB75223CD}" destId="{A1EBBB8D-DC80-4BCA-904A-87FE6D4ECDDA}" srcOrd="1" destOrd="0" presId="urn:microsoft.com/office/officeart/2005/8/layout/orgChart1"/>
    <dgm:cxn modelId="{B1E61F9C-03FE-459C-AE5E-6F451D4CF988}" type="presParOf" srcId="{A2E4380E-C783-416A-B915-77874CABE94B}" destId="{62D34D47-8703-4332-B4FD-7DB08B00B11D}" srcOrd="1" destOrd="0" presId="urn:microsoft.com/office/officeart/2005/8/layout/orgChart1"/>
    <dgm:cxn modelId="{42C66247-2AC9-4BB1-8C9D-39DB7B4E2491}" type="presParOf" srcId="{A2E4380E-C783-416A-B915-77874CABE94B}" destId="{A83AD5A1-8147-4A67-BDD6-A03673C76572}" srcOrd="2" destOrd="0" presId="urn:microsoft.com/office/officeart/2005/8/layout/orgChart1"/>
    <dgm:cxn modelId="{5B16040B-41F0-45AA-A82A-A6D03A65B51D}" type="presParOf" srcId="{2282A4D5-7693-4FF5-A00B-3AE6D8682AFE}" destId="{81AA7D19-45B5-41E2-B683-A6C2FFEAB40B}" srcOrd="4" destOrd="0" presId="urn:microsoft.com/office/officeart/2005/8/layout/orgChart1"/>
    <dgm:cxn modelId="{35CF4E35-E3E4-4C53-B9A7-D0C47143CE6B}" type="presParOf" srcId="{2282A4D5-7693-4FF5-A00B-3AE6D8682AFE}" destId="{66D2A423-9373-44A9-8BF3-F4D1FC21D9D6}" srcOrd="5" destOrd="0" presId="urn:microsoft.com/office/officeart/2005/8/layout/orgChart1"/>
    <dgm:cxn modelId="{4B2A72BA-C757-4D05-BB10-430DA5F5A337}" type="presParOf" srcId="{66D2A423-9373-44A9-8BF3-F4D1FC21D9D6}" destId="{62F8F016-BBF5-4D57-B153-9D0B5F69654B}" srcOrd="0" destOrd="0" presId="urn:microsoft.com/office/officeart/2005/8/layout/orgChart1"/>
    <dgm:cxn modelId="{D5F0EE45-9B58-41BB-B6DB-E347C168E8D9}" type="presParOf" srcId="{62F8F016-BBF5-4D57-B153-9D0B5F69654B}" destId="{09588AC2-709C-4D0B-A97A-5C27FEEE64A7}" srcOrd="0" destOrd="0" presId="urn:microsoft.com/office/officeart/2005/8/layout/orgChart1"/>
    <dgm:cxn modelId="{A88D21CA-60FA-4646-9F6D-C4A48BAA431F}" type="presParOf" srcId="{62F8F016-BBF5-4D57-B153-9D0B5F69654B}" destId="{B4503A72-0238-498E-AF1C-E35BDAB96323}" srcOrd="1" destOrd="0" presId="urn:microsoft.com/office/officeart/2005/8/layout/orgChart1"/>
    <dgm:cxn modelId="{84271147-FFF0-4B39-B361-185D8F619BFD}" type="presParOf" srcId="{66D2A423-9373-44A9-8BF3-F4D1FC21D9D6}" destId="{550DDD7C-2F96-402B-9044-15E7CE689444}" srcOrd="1" destOrd="0" presId="urn:microsoft.com/office/officeart/2005/8/layout/orgChart1"/>
    <dgm:cxn modelId="{A5BBF097-63C9-4208-82A8-3D8FF43428D7}" type="presParOf" srcId="{66D2A423-9373-44A9-8BF3-F4D1FC21D9D6}" destId="{40916EDC-BB8C-4746-986C-11D316A1831C}" srcOrd="2" destOrd="0" presId="urn:microsoft.com/office/officeart/2005/8/layout/orgChart1"/>
    <dgm:cxn modelId="{425B428C-D81C-49F0-8A5A-DA8AAABFC8A8}" type="presParOf" srcId="{BBCE8C2F-C652-4D70-BDD1-0169860CD31C}" destId="{1B874E90-C528-4EBF-A490-9B713ACEB65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A7D19-45B5-41E2-B683-A6C2FFEAB40B}">
      <dsp:nvSpPr>
        <dsp:cNvPr id="0" name=""/>
        <dsp:cNvSpPr/>
      </dsp:nvSpPr>
      <dsp:spPr>
        <a:xfrm>
          <a:off x="4252119" y="2033660"/>
          <a:ext cx="3049730" cy="504679"/>
        </a:xfrm>
        <a:custGeom>
          <a:avLst/>
          <a:gdLst/>
          <a:ahLst/>
          <a:cxnLst/>
          <a:rect l="0" t="0" r="0" b="0"/>
          <a:pathLst>
            <a:path>
              <a:moveTo>
                <a:pt x="0" y="0"/>
              </a:moveTo>
              <a:lnTo>
                <a:pt x="0" y="252339"/>
              </a:lnTo>
              <a:lnTo>
                <a:pt x="3049730" y="252339"/>
              </a:lnTo>
              <a:lnTo>
                <a:pt x="3049730" y="50467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A875CB1-1A34-47C7-97D3-B1737BE80798}">
      <dsp:nvSpPr>
        <dsp:cNvPr id="0" name=""/>
        <dsp:cNvSpPr/>
      </dsp:nvSpPr>
      <dsp:spPr>
        <a:xfrm>
          <a:off x="4206399" y="2033660"/>
          <a:ext cx="91440" cy="504679"/>
        </a:xfrm>
        <a:custGeom>
          <a:avLst/>
          <a:gdLst/>
          <a:ahLst/>
          <a:cxnLst/>
          <a:rect l="0" t="0" r="0" b="0"/>
          <a:pathLst>
            <a:path>
              <a:moveTo>
                <a:pt x="45720" y="0"/>
              </a:moveTo>
              <a:lnTo>
                <a:pt x="45720" y="50467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FFE0B39-9B04-4627-8ECF-AB736D1A57CE}">
      <dsp:nvSpPr>
        <dsp:cNvPr id="0" name=""/>
        <dsp:cNvSpPr/>
      </dsp:nvSpPr>
      <dsp:spPr>
        <a:xfrm>
          <a:off x="1202388" y="2033660"/>
          <a:ext cx="3049730" cy="504679"/>
        </a:xfrm>
        <a:custGeom>
          <a:avLst/>
          <a:gdLst/>
          <a:ahLst/>
          <a:cxnLst/>
          <a:rect l="0" t="0" r="0" b="0"/>
          <a:pathLst>
            <a:path>
              <a:moveTo>
                <a:pt x="3049730" y="0"/>
              </a:moveTo>
              <a:lnTo>
                <a:pt x="3049730" y="252339"/>
              </a:lnTo>
              <a:lnTo>
                <a:pt x="0" y="252339"/>
              </a:lnTo>
              <a:lnTo>
                <a:pt x="0" y="50467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D14D9ABB-0EF7-4C3A-9EC2-9B17E396A337}">
      <dsp:nvSpPr>
        <dsp:cNvPr id="0" name=""/>
        <dsp:cNvSpPr/>
      </dsp:nvSpPr>
      <dsp:spPr>
        <a:xfrm>
          <a:off x="3050500" y="832042"/>
          <a:ext cx="2403236" cy="12016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Classical Approach</a:t>
          </a:r>
          <a:endParaRPr lang="en-US" sz="3100" kern="1200" dirty="0"/>
        </a:p>
      </dsp:txBody>
      <dsp:txXfrm>
        <a:off x="3050500" y="832042"/>
        <a:ext cx="2403236" cy="1201618"/>
      </dsp:txXfrm>
    </dsp:sp>
    <dsp:sp modelId="{AB4CFE25-C9DD-4C83-B521-2C60807496BB}">
      <dsp:nvSpPr>
        <dsp:cNvPr id="0" name=""/>
        <dsp:cNvSpPr/>
      </dsp:nvSpPr>
      <dsp:spPr>
        <a:xfrm>
          <a:off x="770" y="2538339"/>
          <a:ext cx="2403236" cy="12016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Bureaucratic Management</a:t>
          </a:r>
          <a:endParaRPr lang="en-US" sz="3100" kern="1200" dirty="0"/>
        </a:p>
      </dsp:txBody>
      <dsp:txXfrm>
        <a:off x="770" y="2538339"/>
        <a:ext cx="2403236" cy="1201618"/>
      </dsp:txXfrm>
    </dsp:sp>
    <dsp:sp modelId="{FEF18B2E-C2A2-4AD8-A622-6725DCEE9F60}">
      <dsp:nvSpPr>
        <dsp:cNvPr id="0" name=""/>
        <dsp:cNvSpPr/>
      </dsp:nvSpPr>
      <dsp:spPr>
        <a:xfrm>
          <a:off x="2908685" y="2538339"/>
          <a:ext cx="2686866" cy="12016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Administrative Management</a:t>
          </a:r>
          <a:endParaRPr lang="en-US" sz="3100" kern="1200" dirty="0"/>
        </a:p>
      </dsp:txBody>
      <dsp:txXfrm>
        <a:off x="2908685" y="2538339"/>
        <a:ext cx="2686866" cy="1201618"/>
      </dsp:txXfrm>
    </dsp:sp>
    <dsp:sp modelId="{09588AC2-709C-4D0B-A97A-5C27FEEE64A7}">
      <dsp:nvSpPr>
        <dsp:cNvPr id="0" name=""/>
        <dsp:cNvSpPr/>
      </dsp:nvSpPr>
      <dsp:spPr>
        <a:xfrm>
          <a:off x="6100231" y="2538339"/>
          <a:ext cx="2403236" cy="12016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Scientific Management</a:t>
          </a:r>
          <a:endParaRPr lang="en-US" sz="3100" kern="1200" dirty="0"/>
        </a:p>
      </dsp:txBody>
      <dsp:txXfrm>
        <a:off x="6100231" y="2538339"/>
        <a:ext cx="2403236" cy="120161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95BBF3-E05E-4CBF-80E7-75A9807A2BD3}" type="datetimeFigureOut">
              <a:rPr lang="en-US" smtClean="0"/>
              <a:t>1/21/2021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7E3D98-831E-4729-BE4F-2FBB8EFD746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95BBF3-E05E-4CBF-80E7-75A9807A2BD3}"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E3D98-831E-4729-BE4F-2FBB8EFD74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07E3D98-831E-4729-BE4F-2FBB8EFD746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95BBF3-E05E-4CBF-80E7-75A9807A2BD3}"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95BBF3-E05E-4CBF-80E7-75A9807A2BD3}"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07E3D98-831E-4729-BE4F-2FBB8EFD746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95BBF3-E05E-4CBF-80E7-75A9807A2BD3}" type="datetimeFigureOut">
              <a:rPr lang="en-US" smtClean="0"/>
              <a:t>1/21/2021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7E3D98-831E-4729-BE4F-2FBB8EFD746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95BBF3-E05E-4CBF-80E7-75A9807A2BD3}"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E3D98-831E-4729-BE4F-2FBB8EFD746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95BBF3-E05E-4CBF-80E7-75A9807A2BD3}" type="datetimeFigureOut">
              <a:rPr lang="en-US" smtClean="0"/>
              <a:t>1/21/2021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7E3D98-831E-4729-BE4F-2FBB8EFD746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95BBF3-E05E-4CBF-80E7-75A9807A2BD3}"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07E3D98-831E-4729-BE4F-2FBB8EFD74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95BBF3-E05E-4CBF-80E7-75A9807A2BD3}"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7E3D98-831E-4729-BE4F-2FBB8EFD74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7E3D98-831E-4729-BE4F-2FBB8EFD746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95BBF3-E05E-4CBF-80E7-75A9807A2BD3}" type="datetimeFigureOut">
              <a:rPr lang="en-US" smtClean="0"/>
              <a:t>1/21/2021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07E3D98-831E-4729-BE4F-2FBB8EFD746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95BBF3-E05E-4CBF-80E7-75A9807A2BD3}" type="datetimeFigureOut">
              <a:rPr lang="en-US" smtClean="0"/>
              <a:t>1/21/2021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95BBF3-E05E-4CBF-80E7-75A9807A2BD3}" type="datetimeFigureOut">
              <a:rPr lang="en-US" smtClean="0"/>
              <a:t>1/21/2021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7E3D98-831E-4729-BE4F-2FBB8EFD746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_9ERru4n7JjA/S1FXlwPCMHI/AAAAAAAAAA4/bNnrMl2mUM4/s1600-h/99812.jp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819400"/>
            <a:ext cx="8229600" cy="3352800"/>
          </a:xfrm>
        </p:spPr>
        <p:txBody>
          <a:bodyPr>
            <a:noAutofit/>
          </a:bodyPr>
          <a:lstStyle/>
          <a:p>
            <a:r>
              <a:rPr lang="en-US" sz="6600" dirty="0" smtClean="0">
                <a:latin typeface="Times New Roman" pitchFamily="18" charset="0"/>
                <a:cs typeface="Times New Roman" pitchFamily="18" charset="0"/>
              </a:rPr>
              <a:t>Introduction to Management</a:t>
            </a:r>
            <a:endParaRPr lang="en-US" sz="6600" dirty="0">
              <a:latin typeface="Times New Roman" pitchFamily="18" charset="0"/>
              <a:cs typeface="Times New Roman" pitchFamily="18" charset="0"/>
            </a:endParaRPr>
          </a:p>
        </p:txBody>
      </p:sp>
    </p:spTree>
    <p:extLst>
      <p:ext uri="{BB962C8B-B14F-4D97-AF65-F5344CB8AC3E}">
        <p14:creationId xmlns:p14="http://schemas.microsoft.com/office/powerpoint/2010/main" val="192227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4.   Materials</a:t>
            </a:r>
            <a:endParaRPr lang="en-US" sz="4000" b="1" dirty="0"/>
          </a:p>
        </p:txBody>
      </p:sp>
      <p:sp>
        <p:nvSpPr>
          <p:cNvPr id="3" name="Content Placeholder 2"/>
          <p:cNvSpPr>
            <a:spLocks noGrp="1"/>
          </p:cNvSpPr>
          <p:nvPr>
            <p:ph sz="quarter" idx="1"/>
          </p:nvPr>
        </p:nvSpPr>
        <p:spPr/>
        <p:txBody>
          <a:bodyPr/>
          <a:lstStyle/>
          <a:p>
            <a:r>
              <a:rPr lang="en-US" dirty="0" smtClean="0"/>
              <a:t>Materials consists of raw materials and semi finished goods which are either converted or assembled into finished products with the help of production process. </a:t>
            </a:r>
          </a:p>
          <a:p>
            <a:r>
              <a:rPr lang="en-US" dirty="0" smtClean="0"/>
              <a:t>The quality and cost of finished products depend largely on the quality and cost of materials. </a:t>
            </a:r>
          </a:p>
          <a:p>
            <a:r>
              <a:rPr lang="en-US" dirty="0" smtClean="0"/>
              <a:t>It is desirable to maintain adequate stock of materials to face variations in supply.</a:t>
            </a:r>
            <a:endParaRPr lang="en-US" dirty="0"/>
          </a:p>
        </p:txBody>
      </p:sp>
    </p:spTree>
    <p:extLst>
      <p:ext uri="{BB962C8B-B14F-4D97-AF65-F5344CB8AC3E}">
        <p14:creationId xmlns:p14="http://schemas.microsoft.com/office/powerpoint/2010/main" val="88610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5.   Money</a:t>
            </a:r>
            <a:endParaRPr lang="en-US" sz="4000" b="1" dirty="0"/>
          </a:p>
        </p:txBody>
      </p:sp>
      <p:sp>
        <p:nvSpPr>
          <p:cNvPr id="3" name="Content Placeholder 2"/>
          <p:cNvSpPr>
            <a:spLocks noGrp="1"/>
          </p:cNvSpPr>
          <p:nvPr>
            <p:ph sz="quarter" idx="1"/>
          </p:nvPr>
        </p:nvSpPr>
        <p:spPr/>
        <p:txBody>
          <a:bodyPr/>
          <a:lstStyle/>
          <a:p>
            <a:r>
              <a:rPr lang="en-US" dirty="0" smtClean="0"/>
              <a:t>Money is the lubricating factor in business. It is not possible to imagine a successful business in the absence of strong financial base. </a:t>
            </a:r>
          </a:p>
          <a:p>
            <a:r>
              <a:rPr lang="en-US" dirty="0" smtClean="0"/>
              <a:t>Money is employed to generate more money in the form of profits. </a:t>
            </a:r>
          </a:p>
          <a:p>
            <a:r>
              <a:rPr lang="en-US" dirty="0" smtClean="0"/>
              <a:t>Money can be self contributed borrowed from public subscription and banks and adjusted in the form of fixed and working capital.</a:t>
            </a:r>
            <a:endParaRPr lang="en-US" dirty="0"/>
          </a:p>
        </p:txBody>
      </p:sp>
    </p:spTree>
    <p:extLst>
      <p:ext uri="{BB962C8B-B14F-4D97-AF65-F5344CB8AC3E}">
        <p14:creationId xmlns:p14="http://schemas.microsoft.com/office/powerpoint/2010/main" val="1117085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6.   Markets</a:t>
            </a:r>
            <a:endParaRPr lang="en-US" sz="4000" b="1" dirty="0"/>
          </a:p>
        </p:txBody>
      </p:sp>
      <p:sp>
        <p:nvSpPr>
          <p:cNvPr id="3" name="Content Placeholder 2"/>
          <p:cNvSpPr>
            <a:spLocks noGrp="1"/>
          </p:cNvSpPr>
          <p:nvPr>
            <p:ph sz="quarter" idx="1"/>
          </p:nvPr>
        </p:nvSpPr>
        <p:spPr/>
        <p:txBody>
          <a:bodyPr/>
          <a:lstStyle/>
          <a:p>
            <a:r>
              <a:rPr lang="en-US" dirty="0" smtClean="0"/>
              <a:t>Whether products or services , they need marketing. </a:t>
            </a:r>
          </a:p>
          <a:p>
            <a:r>
              <a:rPr lang="en-US" dirty="0" smtClean="0"/>
              <a:t>Successful marketing brings about increased financial resources back to business. </a:t>
            </a:r>
          </a:p>
          <a:p>
            <a:r>
              <a:rPr lang="en-US" dirty="0" smtClean="0"/>
              <a:t>Now marketing is the main challenge to every business. </a:t>
            </a:r>
          </a:p>
          <a:p>
            <a:r>
              <a:rPr lang="en-US" dirty="0" smtClean="0"/>
              <a:t>Better and improved marketing technique must be implemented to achieve success in business.</a:t>
            </a:r>
            <a:endParaRPr lang="en-US" dirty="0"/>
          </a:p>
        </p:txBody>
      </p:sp>
    </p:spTree>
    <p:extLst>
      <p:ext uri="{BB962C8B-B14F-4D97-AF65-F5344CB8AC3E}">
        <p14:creationId xmlns:p14="http://schemas.microsoft.com/office/powerpoint/2010/main" val="2480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Characteristics of Management</a:t>
            </a:r>
            <a:endParaRPr lang="en-US" dirty="0"/>
          </a:p>
        </p:txBody>
      </p:sp>
    </p:spTree>
    <p:extLst>
      <p:ext uri="{BB962C8B-B14F-4D97-AF65-F5344CB8AC3E}">
        <p14:creationId xmlns:p14="http://schemas.microsoft.com/office/powerpoint/2010/main" val="280633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marL="514350" indent="-514350">
              <a:buFont typeface="+mj-lt"/>
              <a:buAutoNum type="arabicPeriod"/>
            </a:pPr>
            <a:r>
              <a:rPr lang="en-US" dirty="0" smtClean="0"/>
              <a:t>Management is a process</a:t>
            </a:r>
          </a:p>
          <a:p>
            <a:pPr marL="514350" indent="-514350">
              <a:buFont typeface="+mj-lt"/>
              <a:buAutoNum type="arabicPeriod"/>
            </a:pPr>
            <a:r>
              <a:rPr lang="en-US" dirty="0" smtClean="0"/>
              <a:t>Management is action based</a:t>
            </a:r>
          </a:p>
          <a:p>
            <a:pPr marL="514350" indent="-514350">
              <a:buFont typeface="+mj-lt"/>
              <a:buAutoNum type="arabicPeriod"/>
            </a:pPr>
            <a:r>
              <a:rPr lang="en-US" dirty="0" smtClean="0"/>
              <a:t>Management involves achieving results thru the efforts of others</a:t>
            </a:r>
          </a:p>
          <a:p>
            <a:pPr marL="514350" indent="-514350">
              <a:buFont typeface="+mj-lt"/>
              <a:buAutoNum type="arabicPeriod"/>
            </a:pPr>
            <a:r>
              <a:rPr lang="en-US" dirty="0" smtClean="0"/>
              <a:t>Management is a group activity</a:t>
            </a:r>
          </a:p>
          <a:p>
            <a:pPr marL="514350" indent="-514350">
              <a:buFont typeface="+mj-lt"/>
              <a:buAutoNum type="arabicPeriod"/>
            </a:pPr>
            <a:r>
              <a:rPr lang="en-US" dirty="0" smtClean="0"/>
              <a:t>Management is intangible</a:t>
            </a:r>
          </a:p>
          <a:p>
            <a:pPr marL="514350" indent="-514350">
              <a:buFont typeface="+mj-lt"/>
              <a:buAutoNum type="arabicPeriod"/>
            </a:pPr>
            <a:r>
              <a:rPr lang="en-US" dirty="0" smtClean="0"/>
              <a:t>Management is aided, not replaced by computers</a:t>
            </a:r>
          </a:p>
          <a:p>
            <a:pPr marL="514350" indent="-514350">
              <a:buFont typeface="+mj-lt"/>
              <a:buAutoNum type="arabicPeriod"/>
            </a:pPr>
            <a:r>
              <a:rPr lang="en-US" dirty="0" smtClean="0"/>
              <a:t>Management is all pervasive</a:t>
            </a:r>
          </a:p>
          <a:p>
            <a:pPr marL="514350" indent="-514350">
              <a:buFont typeface="+mj-lt"/>
              <a:buAutoNum type="arabicPeriod"/>
            </a:pPr>
            <a:r>
              <a:rPr lang="en-US" dirty="0" smtClean="0"/>
              <a:t>Management is an art, science as well as profession</a:t>
            </a:r>
          </a:p>
          <a:p>
            <a:pPr marL="514350" indent="-514350">
              <a:buFont typeface="+mj-lt"/>
              <a:buAutoNum type="arabicPeriod"/>
            </a:pPr>
            <a:r>
              <a:rPr lang="en-US" dirty="0" smtClean="0"/>
              <a:t>Management is dynamic</a:t>
            </a:r>
          </a:p>
          <a:p>
            <a:pPr marL="514350" indent="-514350">
              <a:buFont typeface="+mj-lt"/>
              <a:buAutoNum type="arabicPeriod"/>
            </a:pPr>
            <a:r>
              <a:rPr lang="en-US" dirty="0" smtClean="0"/>
              <a:t>Management has different operational levels</a:t>
            </a:r>
            <a:endParaRPr lang="en-US" dirty="0"/>
          </a:p>
        </p:txBody>
      </p:sp>
    </p:spTree>
    <p:extLst>
      <p:ext uri="{BB962C8B-B14F-4D97-AF65-F5344CB8AC3E}">
        <p14:creationId xmlns:p14="http://schemas.microsoft.com/office/powerpoint/2010/main" val="3447035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Significance of Management</a:t>
            </a:r>
            <a:endParaRPr lang="en-US" dirty="0"/>
          </a:p>
        </p:txBody>
      </p:sp>
    </p:spTree>
    <p:extLst>
      <p:ext uri="{BB962C8B-B14F-4D97-AF65-F5344CB8AC3E}">
        <p14:creationId xmlns:p14="http://schemas.microsoft.com/office/powerpoint/2010/main" val="100934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Optimum Use Of Resources</a:t>
            </a:r>
          </a:p>
          <a:p>
            <a:pPr marL="514350" indent="-514350">
              <a:buFont typeface="+mj-lt"/>
              <a:buAutoNum type="arabicPeriod"/>
            </a:pPr>
            <a:r>
              <a:rPr lang="en-US" dirty="0" smtClean="0"/>
              <a:t>Competitive Strength</a:t>
            </a:r>
          </a:p>
          <a:p>
            <a:pPr marL="514350" indent="-514350">
              <a:buFont typeface="+mj-lt"/>
              <a:buAutoNum type="arabicPeriod"/>
            </a:pPr>
            <a:r>
              <a:rPr lang="en-US" dirty="0" smtClean="0"/>
              <a:t>Cordial Industrial Relations</a:t>
            </a:r>
          </a:p>
          <a:p>
            <a:pPr marL="514350" indent="-514350">
              <a:buFont typeface="+mj-lt"/>
              <a:buAutoNum type="arabicPeriod"/>
            </a:pPr>
            <a:r>
              <a:rPr lang="en-US" dirty="0" smtClean="0"/>
              <a:t>Employee Motivation</a:t>
            </a:r>
          </a:p>
          <a:p>
            <a:pPr marL="514350" indent="-514350">
              <a:buFont typeface="+mj-lt"/>
              <a:buAutoNum type="arabicPeriod"/>
            </a:pPr>
            <a:r>
              <a:rPr lang="en-US" dirty="0" smtClean="0"/>
              <a:t>Introduction Of New Techniques</a:t>
            </a:r>
          </a:p>
          <a:p>
            <a:pPr marL="514350" indent="-514350">
              <a:buFont typeface="+mj-lt"/>
              <a:buAutoNum type="arabicPeriod"/>
            </a:pPr>
            <a:r>
              <a:rPr lang="en-US" dirty="0" smtClean="0"/>
              <a:t>Team Spirit</a:t>
            </a:r>
          </a:p>
          <a:p>
            <a:pPr marL="514350" indent="-514350">
              <a:buFont typeface="+mj-lt"/>
              <a:buAutoNum type="arabicPeriod"/>
            </a:pPr>
            <a:r>
              <a:rPr lang="en-US" dirty="0" smtClean="0"/>
              <a:t>Stability &amp; Prosperity To Business Enterprises</a:t>
            </a:r>
          </a:p>
          <a:p>
            <a:pPr marL="514350" indent="-514350">
              <a:buFont typeface="+mj-lt"/>
              <a:buAutoNum type="arabicPeriod"/>
            </a:pPr>
            <a:r>
              <a:rPr lang="en-US" dirty="0" smtClean="0"/>
              <a:t>Social Benefits</a:t>
            </a:r>
          </a:p>
          <a:p>
            <a:pPr marL="514350" indent="-514350">
              <a:buFont typeface="+mj-lt"/>
              <a:buAutoNum type="arabicPeriod"/>
            </a:pPr>
            <a:r>
              <a:rPr lang="en-US" dirty="0" smtClean="0"/>
              <a:t>Labour Turnover &amp; Absenteeism</a:t>
            </a:r>
            <a:endParaRPr lang="en-US" dirty="0"/>
          </a:p>
        </p:txBody>
      </p:sp>
    </p:spTree>
    <p:extLst>
      <p:ext uri="{BB962C8B-B14F-4D97-AF65-F5344CB8AC3E}">
        <p14:creationId xmlns:p14="http://schemas.microsoft.com/office/powerpoint/2010/main" val="349362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Nature of Management</a:t>
            </a:r>
            <a:endParaRPr lang="en-US" dirty="0"/>
          </a:p>
        </p:txBody>
      </p:sp>
    </p:spTree>
    <p:extLst>
      <p:ext uri="{BB962C8B-B14F-4D97-AF65-F5344CB8AC3E}">
        <p14:creationId xmlns:p14="http://schemas.microsoft.com/office/powerpoint/2010/main" val="220150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Management as an economic resource.</a:t>
            </a:r>
          </a:p>
          <a:p>
            <a:pPr marL="514350" indent="-514350">
              <a:buFont typeface="+mj-lt"/>
              <a:buAutoNum type="arabicPeriod"/>
            </a:pPr>
            <a:r>
              <a:rPr lang="en-US" dirty="0" smtClean="0"/>
              <a:t>Management as a system of authority</a:t>
            </a:r>
          </a:p>
          <a:p>
            <a:pPr marL="514350" indent="-514350">
              <a:buFont typeface="+mj-lt"/>
              <a:buAutoNum type="arabicPeriod"/>
            </a:pPr>
            <a:r>
              <a:rPr lang="en-US" dirty="0" smtClean="0"/>
              <a:t>Management as a group activity</a:t>
            </a:r>
          </a:p>
          <a:p>
            <a:pPr marL="514350" indent="-514350">
              <a:buFont typeface="+mj-lt"/>
              <a:buAutoNum type="arabicPeriod"/>
            </a:pPr>
            <a:r>
              <a:rPr lang="en-US" dirty="0" smtClean="0"/>
              <a:t>Management is relative not absolute</a:t>
            </a:r>
          </a:p>
          <a:p>
            <a:pPr marL="514350" indent="-514350">
              <a:buFont typeface="+mj-lt"/>
              <a:buAutoNum type="arabicPeriod"/>
            </a:pPr>
            <a:r>
              <a:rPr lang="en-US" dirty="0" smtClean="0"/>
              <a:t>Management is universal</a:t>
            </a:r>
          </a:p>
          <a:p>
            <a:pPr marL="514350" indent="-514350">
              <a:buFont typeface="+mj-lt"/>
              <a:buAutoNum type="arabicPeriod"/>
            </a:pPr>
            <a:r>
              <a:rPr lang="en-US" dirty="0" smtClean="0"/>
              <a:t>Management as a process</a:t>
            </a:r>
          </a:p>
          <a:p>
            <a:pPr marL="514350" indent="-514350">
              <a:buFont typeface="+mj-lt"/>
              <a:buAutoNum type="arabicPeriod"/>
            </a:pPr>
            <a:r>
              <a:rPr lang="en-US" dirty="0" smtClean="0"/>
              <a:t>Management as a discipline.</a:t>
            </a:r>
            <a:endParaRPr lang="en-US" dirty="0"/>
          </a:p>
        </p:txBody>
      </p:sp>
    </p:spTree>
    <p:extLst>
      <p:ext uri="{BB962C8B-B14F-4D97-AF65-F5344CB8AC3E}">
        <p14:creationId xmlns:p14="http://schemas.microsoft.com/office/powerpoint/2010/main" val="314444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Process of Management</a:t>
            </a:r>
            <a:endParaRPr lang="en-US" dirty="0"/>
          </a:p>
        </p:txBody>
      </p:sp>
    </p:spTree>
    <p:extLst>
      <p:ext uri="{BB962C8B-B14F-4D97-AF65-F5344CB8AC3E}">
        <p14:creationId xmlns:p14="http://schemas.microsoft.com/office/powerpoint/2010/main" val="39014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Management is concerned with human beings whose behavior is highly unpredictable. </a:t>
            </a:r>
          </a:p>
          <a:p>
            <a:r>
              <a:rPr lang="en-US" dirty="0" smtClean="0"/>
              <a:t>Management is found in every walk of life. </a:t>
            </a:r>
          </a:p>
          <a:p>
            <a:r>
              <a:rPr lang="en-US" dirty="0" smtClean="0"/>
              <a:t>Management does not perform specific jobs. It motivates other people to perform specific jobs. </a:t>
            </a:r>
          </a:p>
          <a:p>
            <a:r>
              <a:rPr lang="en-US" dirty="0" smtClean="0"/>
              <a:t>Management is not doing the work but getting the work done thru the efforts of others.</a:t>
            </a:r>
            <a:endParaRPr lang="en-US" dirty="0"/>
          </a:p>
        </p:txBody>
      </p:sp>
    </p:spTree>
    <p:extLst>
      <p:ext uri="{BB962C8B-B14F-4D97-AF65-F5344CB8AC3E}">
        <p14:creationId xmlns:p14="http://schemas.microsoft.com/office/powerpoint/2010/main" val="331354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Management is described as a </a:t>
            </a:r>
            <a:r>
              <a:rPr lang="en-US" u="sng" dirty="0" smtClean="0"/>
              <a:t>distinct process </a:t>
            </a:r>
            <a:r>
              <a:rPr lang="en-US" dirty="0" smtClean="0"/>
              <a:t>which involves various elements like planning, organising, coordinating, staffing, controlling etc. such management process is essential for achieving specific business objectives in an orderly manner. </a:t>
            </a:r>
          </a:p>
          <a:p>
            <a:r>
              <a:rPr lang="en-US" dirty="0" smtClean="0"/>
              <a:t>Management process is a </a:t>
            </a:r>
            <a:r>
              <a:rPr lang="en-US" u="sng" dirty="0" smtClean="0"/>
              <a:t>continuous</a:t>
            </a:r>
            <a:r>
              <a:rPr lang="en-US" dirty="0" smtClean="0"/>
              <a:t> one and run by the managers operating at different levels. This is a process for getting the work done thru others.</a:t>
            </a:r>
          </a:p>
          <a:p>
            <a:r>
              <a:rPr lang="en-US" dirty="0" smtClean="0"/>
              <a:t>Management is a </a:t>
            </a:r>
            <a:r>
              <a:rPr lang="en-US" u="sng" dirty="0" smtClean="0"/>
              <a:t>distinct process </a:t>
            </a:r>
            <a:r>
              <a:rPr lang="en-US" dirty="0" smtClean="0"/>
              <a:t>in which </a:t>
            </a:r>
            <a:r>
              <a:rPr lang="en-US" u="sng" dirty="0" smtClean="0"/>
              <a:t>managers</a:t>
            </a:r>
            <a:r>
              <a:rPr lang="en-US" dirty="0" smtClean="0"/>
              <a:t> plan, organise, lead, motivate and control human efforts in order to achieve well defined goals. This is called </a:t>
            </a:r>
            <a:r>
              <a:rPr lang="en-US" b="1" dirty="0" smtClean="0"/>
              <a:t>Management Process</a:t>
            </a:r>
            <a:r>
              <a:rPr lang="en-US" dirty="0" smtClean="0"/>
              <a:t>. </a:t>
            </a:r>
            <a:endParaRPr lang="en-US" dirty="0"/>
          </a:p>
        </p:txBody>
      </p:sp>
    </p:spTree>
    <p:extLst>
      <p:ext uri="{BB962C8B-B14F-4D97-AF65-F5344CB8AC3E}">
        <p14:creationId xmlns:p14="http://schemas.microsoft.com/office/powerpoint/2010/main" val="441168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447800"/>
            <a:ext cx="8610600" cy="5105400"/>
          </a:xfrm>
        </p:spPr>
        <p:txBody>
          <a:bodyPr>
            <a:normAutofit/>
          </a:bodyPr>
          <a:lstStyle/>
          <a:p>
            <a:r>
              <a:rPr lang="en-US" u="sng" dirty="0" smtClean="0"/>
              <a:t>Luther Gullick </a:t>
            </a:r>
            <a:r>
              <a:rPr lang="en-US" dirty="0" smtClean="0"/>
              <a:t>gave a new formula to suggest the elements of Management Process – </a:t>
            </a:r>
            <a:r>
              <a:rPr lang="en-US" sz="2800" b="1" dirty="0" smtClean="0"/>
              <a:t>PODSCORB</a:t>
            </a:r>
          </a:p>
          <a:p>
            <a:endParaRPr lang="en-US" sz="2800" b="1" dirty="0" smtClean="0"/>
          </a:p>
          <a:p>
            <a:pPr marL="0" indent="0">
              <a:buNone/>
            </a:pPr>
            <a:r>
              <a:rPr lang="en-US" b="1" dirty="0" smtClean="0"/>
              <a:t>	P</a:t>
            </a:r>
            <a:r>
              <a:rPr lang="en-US" dirty="0" smtClean="0"/>
              <a:t>-Planning</a:t>
            </a:r>
          </a:p>
          <a:p>
            <a:pPr marL="0" indent="0">
              <a:buNone/>
            </a:pPr>
            <a:r>
              <a:rPr lang="en-US" b="1" dirty="0" smtClean="0"/>
              <a:t>	O</a:t>
            </a:r>
            <a:r>
              <a:rPr lang="en-US" dirty="0" smtClean="0"/>
              <a:t>-Organising</a:t>
            </a:r>
          </a:p>
          <a:p>
            <a:pPr marL="0" indent="0">
              <a:buNone/>
            </a:pPr>
            <a:r>
              <a:rPr lang="en-US" b="1" dirty="0" smtClean="0"/>
              <a:t>	D</a:t>
            </a:r>
            <a:r>
              <a:rPr lang="en-US" dirty="0" smtClean="0"/>
              <a:t>-Directing</a:t>
            </a:r>
          </a:p>
          <a:p>
            <a:pPr marL="0" indent="0">
              <a:buNone/>
            </a:pPr>
            <a:r>
              <a:rPr lang="en-US" b="1" dirty="0" smtClean="0"/>
              <a:t>	S</a:t>
            </a:r>
            <a:r>
              <a:rPr lang="en-US" dirty="0" smtClean="0"/>
              <a:t>-Staffing</a:t>
            </a:r>
          </a:p>
          <a:p>
            <a:pPr marL="0" indent="0">
              <a:buNone/>
            </a:pPr>
            <a:r>
              <a:rPr lang="en-US" b="1" dirty="0" smtClean="0"/>
              <a:t>	Co</a:t>
            </a:r>
            <a:r>
              <a:rPr lang="en-US" dirty="0" smtClean="0"/>
              <a:t>- Coordinating</a:t>
            </a:r>
          </a:p>
          <a:p>
            <a:pPr marL="0" indent="0">
              <a:buNone/>
            </a:pPr>
            <a:r>
              <a:rPr lang="en-US" b="1" dirty="0" smtClean="0"/>
              <a:t>	R</a:t>
            </a:r>
            <a:r>
              <a:rPr lang="en-US" dirty="0" smtClean="0"/>
              <a:t>-Reporting (Controlling)</a:t>
            </a:r>
          </a:p>
          <a:p>
            <a:pPr marL="0" indent="0">
              <a:buNone/>
            </a:pPr>
            <a:r>
              <a:rPr lang="en-US" b="1" dirty="0" smtClean="0"/>
              <a:t>	B</a:t>
            </a:r>
            <a:r>
              <a:rPr lang="en-US" dirty="0" smtClean="0"/>
              <a:t>-Budgeting</a:t>
            </a:r>
            <a:endParaRPr lang="en-US" dirty="0"/>
          </a:p>
        </p:txBody>
      </p:sp>
    </p:spTree>
    <p:extLst>
      <p:ext uri="{BB962C8B-B14F-4D97-AF65-F5344CB8AC3E}">
        <p14:creationId xmlns:p14="http://schemas.microsoft.com/office/powerpoint/2010/main" val="2023390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Planning</a:t>
            </a:r>
            <a:endParaRPr lang="en-US" sz="3600" b="1" dirty="0"/>
          </a:p>
        </p:txBody>
      </p:sp>
      <p:sp>
        <p:nvSpPr>
          <p:cNvPr id="3" name="Content Placeholder 2"/>
          <p:cNvSpPr>
            <a:spLocks noGrp="1"/>
          </p:cNvSpPr>
          <p:nvPr>
            <p:ph sz="quarter" idx="1"/>
          </p:nvPr>
        </p:nvSpPr>
        <p:spPr/>
        <p:txBody>
          <a:bodyPr>
            <a:normAutofit fontScale="92500" lnSpcReduction="20000"/>
          </a:bodyPr>
          <a:lstStyle/>
          <a:p>
            <a:r>
              <a:rPr lang="en-US" dirty="0" smtClean="0"/>
              <a:t>It is the </a:t>
            </a:r>
            <a:r>
              <a:rPr lang="en-US" u="sng" dirty="0" smtClean="0"/>
              <a:t>primary</a:t>
            </a:r>
            <a:r>
              <a:rPr lang="en-US" dirty="0" smtClean="0"/>
              <a:t> function of management. It </a:t>
            </a:r>
            <a:r>
              <a:rPr lang="en-US" u="sng" dirty="0" smtClean="0"/>
              <a:t>precedes</a:t>
            </a:r>
            <a:r>
              <a:rPr lang="en-US" dirty="0" smtClean="0"/>
              <a:t> other functions because a manager plans before he acts.</a:t>
            </a:r>
          </a:p>
          <a:p>
            <a:r>
              <a:rPr lang="en-US" dirty="0" smtClean="0"/>
              <a:t>It involves the determination of objectives and selecting course of action to achieve desired results.</a:t>
            </a:r>
          </a:p>
          <a:p>
            <a:r>
              <a:rPr lang="en-US" dirty="0" smtClean="0"/>
              <a:t>It is the </a:t>
            </a:r>
            <a:r>
              <a:rPr lang="en-US" u="sng" dirty="0" smtClean="0"/>
              <a:t>starting point </a:t>
            </a:r>
            <a:r>
              <a:rPr lang="en-US" dirty="0" smtClean="0"/>
              <a:t>of managerial process. </a:t>
            </a:r>
            <a:r>
              <a:rPr lang="en-US" dirty="0"/>
              <a:t>Planning </a:t>
            </a:r>
            <a:r>
              <a:rPr lang="en-US" dirty="0" smtClean="0"/>
              <a:t>is </a:t>
            </a:r>
            <a:r>
              <a:rPr lang="en-US" u="sng" dirty="0"/>
              <a:t>looking ahead</a:t>
            </a:r>
            <a:r>
              <a:rPr lang="en-US" dirty="0"/>
              <a:t>. It is preparing for the future</a:t>
            </a:r>
            <a:r>
              <a:rPr lang="en-US" dirty="0" smtClean="0"/>
              <a:t>.</a:t>
            </a:r>
          </a:p>
          <a:p>
            <a:r>
              <a:rPr lang="en-US" dirty="0"/>
              <a:t>Effective planning </a:t>
            </a:r>
            <a:r>
              <a:rPr lang="en-US" dirty="0" smtClean="0"/>
              <a:t>provides answers </a:t>
            </a:r>
            <a:r>
              <a:rPr lang="en-US" dirty="0"/>
              <a:t>to questions like – </a:t>
            </a:r>
            <a:r>
              <a:rPr lang="en-US" dirty="0" smtClean="0"/>
              <a:t>What </a:t>
            </a:r>
            <a:r>
              <a:rPr lang="en-US" dirty="0"/>
              <a:t>to do? How to do? Who is to do? a</a:t>
            </a:r>
            <a:r>
              <a:rPr lang="en-US" dirty="0" smtClean="0"/>
              <a:t>nd When </a:t>
            </a:r>
            <a:r>
              <a:rPr lang="en-US" dirty="0"/>
              <a:t>to do</a:t>
            </a:r>
            <a:r>
              <a:rPr lang="en-US" dirty="0" smtClean="0"/>
              <a:t>?</a:t>
            </a:r>
          </a:p>
          <a:p>
            <a:r>
              <a:rPr lang="en-US" dirty="0"/>
              <a:t>Planning is a function performed by managers at all </a:t>
            </a:r>
            <a:r>
              <a:rPr lang="en-US" dirty="0" smtClean="0"/>
              <a:t>levels.</a:t>
            </a:r>
          </a:p>
          <a:p>
            <a:r>
              <a:rPr lang="en-US" dirty="0" smtClean="0"/>
              <a:t>It is a </a:t>
            </a:r>
            <a:r>
              <a:rPr lang="en-US" u="sng" dirty="0" smtClean="0"/>
              <a:t>mental process </a:t>
            </a:r>
            <a:r>
              <a:rPr lang="en-US" dirty="0" smtClean="0"/>
              <a:t>requiring the use of intellectual facilities foresight, imagination and sound judgement.</a:t>
            </a:r>
            <a:endParaRPr lang="en-US" dirty="0"/>
          </a:p>
        </p:txBody>
      </p:sp>
    </p:spTree>
    <p:extLst>
      <p:ext uri="{BB962C8B-B14F-4D97-AF65-F5344CB8AC3E}">
        <p14:creationId xmlns:p14="http://schemas.microsoft.com/office/powerpoint/2010/main" val="851717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  Organising</a:t>
            </a:r>
            <a:endParaRPr lang="en-US" sz="3600" b="1" dirty="0"/>
          </a:p>
        </p:txBody>
      </p:sp>
      <p:sp>
        <p:nvSpPr>
          <p:cNvPr id="3" name="Content Placeholder 2"/>
          <p:cNvSpPr>
            <a:spLocks noGrp="1"/>
          </p:cNvSpPr>
          <p:nvPr>
            <p:ph sz="quarter" idx="1"/>
          </p:nvPr>
        </p:nvSpPr>
        <p:spPr/>
        <p:txBody>
          <a:bodyPr/>
          <a:lstStyle/>
          <a:p>
            <a:r>
              <a:rPr lang="en-US" dirty="0" smtClean="0"/>
              <a:t>It is </a:t>
            </a:r>
            <a:r>
              <a:rPr lang="en-US" u="sng" dirty="0" smtClean="0"/>
              <a:t>next</a:t>
            </a:r>
            <a:r>
              <a:rPr lang="en-US" dirty="0" smtClean="0"/>
              <a:t> to planning. It is the function of creating a </a:t>
            </a:r>
            <a:r>
              <a:rPr lang="en-US" u="sng" dirty="0" smtClean="0"/>
              <a:t>structure</a:t>
            </a:r>
            <a:r>
              <a:rPr lang="en-US" dirty="0" smtClean="0"/>
              <a:t> of duties and responsibilities.</a:t>
            </a:r>
          </a:p>
          <a:p>
            <a:r>
              <a:rPr lang="en-US" dirty="0"/>
              <a:t>O</a:t>
            </a:r>
            <a:r>
              <a:rPr lang="en-US" dirty="0" smtClean="0"/>
              <a:t>rganizing </a:t>
            </a:r>
            <a:r>
              <a:rPr lang="en-US" dirty="0"/>
              <a:t>involves establishing </a:t>
            </a:r>
            <a:r>
              <a:rPr lang="en-US" u="sng" dirty="0"/>
              <a:t>authority </a:t>
            </a:r>
            <a:r>
              <a:rPr lang="en-US" u="sng" dirty="0" smtClean="0"/>
              <a:t>– responsibility relationships</a:t>
            </a:r>
            <a:r>
              <a:rPr lang="en-US" dirty="0" smtClean="0"/>
              <a:t> </a:t>
            </a:r>
            <a:r>
              <a:rPr lang="en-US" dirty="0"/>
              <a:t>among people working in groups and creating a </a:t>
            </a:r>
            <a:r>
              <a:rPr lang="en-US" dirty="0" smtClean="0"/>
              <a:t>structural framework.</a:t>
            </a:r>
          </a:p>
          <a:p>
            <a:r>
              <a:rPr lang="en-US" dirty="0" smtClean="0"/>
              <a:t>It involves departmentalization, span of control, delegation of authority and establishing of superior subordinate relationship.</a:t>
            </a:r>
          </a:p>
          <a:p>
            <a:r>
              <a:rPr lang="en-US" dirty="0" smtClean="0"/>
              <a:t>A sound organisation avoids </a:t>
            </a:r>
            <a:r>
              <a:rPr lang="en-US" u="sng" dirty="0" smtClean="0"/>
              <a:t>duplication of work </a:t>
            </a:r>
            <a:r>
              <a:rPr lang="en-US" dirty="0" smtClean="0"/>
              <a:t>and overlapping of efforts.</a:t>
            </a:r>
          </a:p>
          <a:p>
            <a:endParaRPr lang="en-US" dirty="0"/>
          </a:p>
        </p:txBody>
      </p:sp>
    </p:spTree>
    <p:extLst>
      <p:ext uri="{BB962C8B-B14F-4D97-AF65-F5344CB8AC3E}">
        <p14:creationId xmlns:p14="http://schemas.microsoft.com/office/powerpoint/2010/main" val="2188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3.  Staffing</a:t>
            </a:r>
            <a:endParaRPr lang="en-US" sz="3600" b="1" dirty="0"/>
          </a:p>
        </p:txBody>
      </p:sp>
      <p:sp>
        <p:nvSpPr>
          <p:cNvPr id="3" name="Content Placeholder 2"/>
          <p:cNvSpPr>
            <a:spLocks noGrp="1"/>
          </p:cNvSpPr>
          <p:nvPr>
            <p:ph sz="quarter" idx="1"/>
          </p:nvPr>
        </p:nvSpPr>
        <p:spPr/>
        <p:txBody>
          <a:bodyPr/>
          <a:lstStyle/>
          <a:p>
            <a:r>
              <a:rPr lang="en-US" dirty="0"/>
              <a:t>Staffing involves </a:t>
            </a:r>
            <a:r>
              <a:rPr lang="en-US" u="sng" dirty="0"/>
              <a:t>manning</a:t>
            </a:r>
            <a:r>
              <a:rPr lang="en-US" dirty="0"/>
              <a:t> the various positions of </a:t>
            </a:r>
            <a:r>
              <a:rPr lang="en-US" dirty="0" smtClean="0"/>
              <a:t>the organisation.</a:t>
            </a:r>
          </a:p>
          <a:p>
            <a:r>
              <a:rPr lang="en-US" dirty="0"/>
              <a:t>It includes manpower planning, recruitment and </a:t>
            </a:r>
            <a:r>
              <a:rPr lang="en-US" dirty="0" smtClean="0"/>
              <a:t>selection of </a:t>
            </a:r>
            <a:r>
              <a:rPr lang="en-US" dirty="0"/>
              <a:t>the right people, training and developing them, deciding </a:t>
            </a:r>
            <a:r>
              <a:rPr lang="en-US" dirty="0" smtClean="0"/>
              <a:t>financial compensation</a:t>
            </a:r>
            <a:r>
              <a:rPr lang="en-US" dirty="0"/>
              <a:t>, appraising their performance periodically</a:t>
            </a:r>
            <a:r>
              <a:rPr lang="en-US" dirty="0" smtClean="0"/>
              <a:t>.</a:t>
            </a:r>
          </a:p>
          <a:p>
            <a:r>
              <a:rPr lang="en-US" dirty="0" smtClean="0"/>
              <a:t>‘</a:t>
            </a:r>
            <a:r>
              <a:rPr lang="en-US" u="sng" dirty="0" smtClean="0"/>
              <a:t>Right Man for the Right Job</a:t>
            </a:r>
            <a:r>
              <a:rPr lang="en-US" dirty="0" smtClean="0"/>
              <a:t>’ is the basic principle in Staffing.</a:t>
            </a:r>
            <a:endParaRPr lang="en-US" dirty="0"/>
          </a:p>
        </p:txBody>
      </p:sp>
    </p:spTree>
    <p:extLst>
      <p:ext uri="{BB962C8B-B14F-4D97-AF65-F5344CB8AC3E}">
        <p14:creationId xmlns:p14="http://schemas.microsoft.com/office/powerpoint/2010/main" val="3041689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4.  Directing </a:t>
            </a:r>
            <a:endParaRPr lang="en-US" sz="3600" b="1"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dirty="0" smtClean="0"/>
              <a:t>Directing deals with </a:t>
            </a:r>
            <a:r>
              <a:rPr lang="en-US" u="sng" dirty="0" smtClean="0"/>
              <a:t>instructing people </a:t>
            </a:r>
            <a:r>
              <a:rPr lang="en-US" dirty="0" smtClean="0"/>
              <a:t>to do the work in the right manner. It also includes guiding, motivating, supervising and leading people towards the attainment of planned objectives.</a:t>
            </a:r>
          </a:p>
          <a:p>
            <a:r>
              <a:rPr lang="en-US" dirty="0" smtClean="0"/>
              <a:t>It is the </a:t>
            </a:r>
            <a:r>
              <a:rPr lang="en-US" u="sng" dirty="0" smtClean="0"/>
              <a:t>responsibility</a:t>
            </a:r>
            <a:r>
              <a:rPr lang="en-US" dirty="0" smtClean="0"/>
              <a:t> of managers at all levels. They have to work as leaders of their subordinates.</a:t>
            </a:r>
          </a:p>
          <a:p>
            <a:r>
              <a:rPr lang="en-US" dirty="0"/>
              <a:t>In leading the people</a:t>
            </a:r>
            <a:r>
              <a:rPr lang="en-US" dirty="0" smtClean="0"/>
              <a:t>, the </a:t>
            </a:r>
            <a:r>
              <a:rPr lang="en-US" dirty="0"/>
              <a:t>manager performs the following three distinct tasks</a:t>
            </a:r>
            <a:r>
              <a:rPr lang="en-US" dirty="0" smtClean="0"/>
              <a:t>:</a:t>
            </a:r>
          </a:p>
          <a:p>
            <a:pPr lvl="1"/>
            <a:r>
              <a:rPr lang="en-US" u="sng" dirty="0">
                <a:solidFill>
                  <a:schemeClr val="tx1"/>
                </a:solidFill>
              </a:rPr>
              <a:t>Communication : </a:t>
            </a:r>
            <a:r>
              <a:rPr lang="en-US" dirty="0">
                <a:solidFill>
                  <a:schemeClr val="tx1"/>
                </a:solidFill>
              </a:rPr>
              <a:t>the process of information flow </a:t>
            </a:r>
            <a:r>
              <a:rPr lang="en-US" dirty="0" smtClean="0">
                <a:solidFill>
                  <a:schemeClr val="tx1"/>
                </a:solidFill>
              </a:rPr>
              <a:t>from one </a:t>
            </a:r>
            <a:r>
              <a:rPr lang="en-US" dirty="0">
                <a:solidFill>
                  <a:schemeClr val="tx1"/>
                </a:solidFill>
              </a:rPr>
              <a:t>person to another and across </a:t>
            </a:r>
            <a:r>
              <a:rPr lang="en-US" dirty="0" smtClean="0">
                <a:solidFill>
                  <a:schemeClr val="tx1"/>
                </a:solidFill>
              </a:rPr>
              <a:t>the organization;</a:t>
            </a:r>
          </a:p>
          <a:p>
            <a:pPr lvl="1"/>
            <a:r>
              <a:rPr lang="en-US" u="sng" dirty="0">
                <a:solidFill>
                  <a:schemeClr val="tx1"/>
                </a:solidFill>
              </a:rPr>
              <a:t>Leadership : </a:t>
            </a:r>
            <a:r>
              <a:rPr lang="en-US" dirty="0">
                <a:solidFill>
                  <a:schemeClr val="tx1"/>
                </a:solidFill>
              </a:rPr>
              <a:t>the process by which a </a:t>
            </a:r>
            <a:r>
              <a:rPr lang="en-US" dirty="0" smtClean="0">
                <a:solidFill>
                  <a:schemeClr val="tx1"/>
                </a:solidFill>
              </a:rPr>
              <a:t>manager guides </a:t>
            </a:r>
            <a:r>
              <a:rPr lang="en-US" dirty="0">
                <a:solidFill>
                  <a:schemeClr val="tx1"/>
                </a:solidFill>
              </a:rPr>
              <a:t>and Influences the work of </a:t>
            </a:r>
            <a:r>
              <a:rPr lang="en-US" dirty="0" smtClean="0">
                <a:solidFill>
                  <a:schemeClr val="tx1"/>
                </a:solidFill>
              </a:rPr>
              <a:t>his subordinates</a:t>
            </a:r>
            <a:r>
              <a:rPr lang="en-US" dirty="0">
                <a:solidFill>
                  <a:schemeClr val="tx1"/>
                </a:solidFill>
              </a:rPr>
              <a:t>; </a:t>
            </a:r>
            <a:r>
              <a:rPr lang="en-US" dirty="0" smtClean="0">
                <a:solidFill>
                  <a:schemeClr val="tx1"/>
                </a:solidFill>
              </a:rPr>
              <a:t>and</a:t>
            </a:r>
          </a:p>
          <a:p>
            <a:pPr lvl="1"/>
            <a:r>
              <a:rPr lang="en-US" u="sng" dirty="0">
                <a:solidFill>
                  <a:schemeClr val="tx1"/>
                </a:solidFill>
              </a:rPr>
              <a:t>Motivation : </a:t>
            </a:r>
            <a:r>
              <a:rPr lang="en-US" dirty="0">
                <a:solidFill>
                  <a:schemeClr val="tx1"/>
                </a:solidFill>
              </a:rPr>
              <a:t>the act of stimulating the people </a:t>
            </a:r>
            <a:r>
              <a:rPr lang="en-US" dirty="0" smtClean="0">
                <a:solidFill>
                  <a:schemeClr val="tx1"/>
                </a:solidFill>
              </a:rPr>
              <a:t>so that </a:t>
            </a:r>
            <a:r>
              <a:rPr lang="en-US" dirty="0">
                <a:solidFill>
                  <a:schemeClr val="tx1"/>
                </a:solidFill>
              </a:rPr>
              <a:t>they give their best to </a:t>
            </a:r>
            <a:r>
              <a:rPr lang="en-US" dirty="0" smtClean="0">
                <a:solidFill>
                  <a:schemeClr val="tx1"/>
                </a:solidFill>
              </a:rPr>
              <a:t>the organisation</a:t>
            </a:r>
            <a:r>
              <a:rPr lang="en-US" dirty="0"/>
              <a:t>.</a:t>
            </a:r>
          </a:p>
        </p:txBody>
      </p:sp>
    </p:spTree>
    <p:extLst>
      <p:ext uri="{BB962C8B-B14F-4D97-AF65-F5344CB8AC3E}">
        <p14:creationId xmlns:p14="http://schemas.microsoft.com/office/powerpoint/2010/main" val="1372533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6.   Coordinating</a:t>
            </a:r>
            <a:endParaRPr lang="en-US" sz="3600" b="1" dirty="0"/>
          </a:p>
        </p:txBody>
      </p:sp>
      <p:sp>
        <p:nvSpPr>
          <p:cNvPr id="3" name="Content Placeholder 2"/>
          <p:cNvSpPr>
            <a:spLocks noGrp="1"/>
          </p:cNvSpPr>
          <p:nvPr>
            <p:ph sz="quarter" idx="1"/>
          </p:nvPr>
        </p:nvSpPr>
        <p:spPr/>
        <p:txBody>
          <a:bodyPr/>
          <a:lstStyle/>
          <a:p>
            <a:r>
              <a:rPr lang="en-US" dirty="0" smtClean="0"/>
              <a:t>Proper coordination of activities of </a:t>
            </a:r>
            <a:r>
              <a:rPr lang="en-US" u="sng" dirty="0" smtClean="0"/>
              <a:t>different departments</a:t>
            </a:r>
            <a:r>
              <a:rPr lang="en-US" dirty="0" smtClean="0"/>
              <a:t> are essential for achieving the objectives.</a:t>
            </a:r>
          </a:p>
          <a:p>
            <a:r>
              <a:rPr lang="en-US" dirty="0" smtClean="0"/>
              <a:t>Coordination is rightly treated as the </a:t>
            </a:r>
            <a:r>
              <a:rPr lang="en-US" u="sng" dirty="0" smtClean="0"/>
              <a:t>Essence of Management</a:t>
            </a:r>
            <a:r>
              <a:rPr lang="en-US" dirty="0" smtClean="0"/>
              <a:t>.</a:t>
            </a:r>
          </a:p>
          <a:p>
            <a:r>
              <a:rPr lang="en-US" dirty="0" smtClean="0"/>
              <a:t>Coordination avoids </a:t>
            </a:r>
            <a:r>
              <a:rPr lang="en-US" u="sng" dirty="0" smtClean="0"/>
              <a:t>misdirection and wastages and brings unity of action</a:t>
            </a:r>
            <a:r>
              <a:rPr lang="en-US" dirty="0" smtClean="0"/>
              <a:t> in the organisation</a:t>
            </a:r>
          </a:p>
          <a:p>
            <a:r>
              <a:rPr lang="en-US" dirty="0" smtClean="0"/>
              <a:t>Coordination will not come automatically or on its own. Special efforts are necessary on the part of managers for achieving such coordination.</a:t>
            </a:r>
            <a:endParaRPr lang="en-US" dirty="0"/>
          </a:p>
        </p:txBody>
      </p:sp>
    </p:spTree>
    <p:extLst>
      <p:ext uri="{BB962C8B-B14F-4D97-AF65-F5344CB8AC3E}">
        <p14:creationId xmlns:p14="http://schemas.microsoft.com/office/powerpoint/2010/main" val="3045777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7.  Controlling</a:t>
            </a:r>
            <a:endParaRPr lang="en-US" sz="3600" b="1" dirty="0"/>
          </a:p>
        </p:txBody>
      </p:sp>
      <p:sp>
        <p:nvSpPr>
          <p:cNvPr id="3" name="Content Placeholder 2"/>
          <p:cNvSpPr>
            <a:spLocks noGrp="1"/>
          </p:cNvSpPr>
          <p:nvPr>
            <p:ph sz="quarter" idx="1"/>
          </p:nvPr>
        </p:nvSpPr>
        <p:spPr/>
        <p:txBody>
          <a:bodyPr/>
          <a:lstStyle/>
          <a:p>
            <a:r>
              <a:rPr lang="en-US" dirty="0"/>
              <a:t>Planning and controlling – the two functions are closely </a:t>
            </a:r>
            <a:r>
              <a:rPr lang="en-US" dirty="0" smtClean="0"/>
              <a:t>interrelated in </a:t>
            </a:r>
            <a:r>
              <a:rPr lang="en-US" dirty="0"/>
              <a:t>that while plans specify the objectives to be achieved, control as </a:t>
            </a:r>
            <a:r>
              <a:rPr lang="en-US" dirty="0" smtClean="0"/>
              <a:t>a managerial </a:t>
            </a:r>
            <a:r>
              <a:rPr lang="en-US" dirty="0"/>
              <a:t>function facilitates to know whether the </a:t>
            </a:r>
            <a:r>
              <a:rPr lang="en-US" u="sng" dirty="0"/>
              <a:t>actual </a:t>
            </a:r>
            <a:r>
              <a:rPr lang="en-US" u="sng" dirty="0" smtClean="0"/>
              <a:t>performance is </a:t>
            </a:r>
            <a:r>
              <a:rPr lang="en-US" u="sng" dirty="0"/>
              <a:t>in conformity with the planned one</a:t>
            </a:r>
            <a:r>
              <a:rPr lang="en-US" dirty="0" smtClean="0"/>
              <a:t>.</a:t>
            </a:r>
          </a:p>
          <a:p>
            <a:r>
              <a:rPr lang="en-US" dirty="0"/>
              <a:t>I</a:t>
            </a:r>
            <a:r>
              <a:rPr lang="en-US" dirty="0" smtClean="0"/>
              <a:t>n </a:t>
            </a:r>
            <a:r>
              <a:rPr lang="en-US" dirty="0"/>
              <a:t>the event of </a:t>
            </a:r>
            <a:r>
              <a:rPr lang="en-US" u="sng" dirty="0" smtClean="0"/>
              <a:t>deviations</a:t>
            </a:r>
            <a:r>
              <a:rPr lang="en-US" dirty="0" smtClean="0"/>
              <a:t>, appropriate </a:t>
            </a:r>
            <a:r>
              <a:rPr lang="en-US" dirty="0"/>
              <a:t>corrective measures could be taken</a:t>
            </a:r>
            <a:r>
              <a:rPr lang="en-US" dirty="0" smtClean="0"/>
              <a:t>.</a:t>
            </a:r>
          </a:p>
          <a:p>
            <a:r>
              <a:rPr lang="en-US" dirty="0"/>
              <a:t>C</a:t>
            </a:r>
            <a:r>
              <a:rPr lang="en-US" dirty="0" smtClean="0"/>
              <a:t>ontrolling </a:t>
            </a:r>
            <a:r>
              <a:rPr lang="en-US" dirty="0"/>
              <a:t>implies </a:t>
            </a:r>
            <a:r>
              <a:rPr lang="en-US" u="sng" dirty="0"/>
              <a:t>measuring </a:t>
            </a:r>
            <a:r>
              <a:rPr lang="en-US" u="sng" dirty="0" smtClean="0"/>
              <a:t>and correcting </a:t>
            </a:r>
            <a:r>
              <a:rPr lang="en-US" dirty="0"/>
              <a:t>the activities to ensure that events conform to plans.</a:t>
            </a:r>
            <a:endParaRPr lang="en-US" dirty="0" smtClean="0"/>
          </a:p>
          <a:p>
            <a:endParaRPr lang="en-US" dirty="0"/>
          </a:p>
        </p:txBody>
      </p:sp>
    </p:spTree>
    <p:extLst>
      <p:ext uri="{BB962C8B-B14F-4D97-AF65-F5344CB8AC3E}">
        <p14:creationId xmlns:p14="http://schemas.microsoft.com/office/powerpoint/2010/main" val="210313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Basic Management Roles</a:t>
            </a:r>
            <a:endParaRPr lang="en-US" dirty="0"/>
          </a:p>
        </p:txBody>
      </p:sp>
    </p:spTree>
    <p:extLst>
      <p:ext uri="{BB962C8B-B14F-4D97-AF65-F5344CB8AC3E}">
        <p14:creationId xmlns:p14="http://schemas.microsoft.com/office/powerpoint/2010/main" val="3740788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A role is a set of expectations for a managers behavior. </a:t>
            </a:r>
          </a:p>
          <a:p>
            <a:pPr marL="0" indent="0">
              <a:buNone/>
            </a:pPr>
            <a:r>
              <a:rPr lang="en-US" b="1" u="sng" dirty="0" smtClean="0"/>
              <a:t>Henry Mintzberg </a:t>
            </a:r>
            <a:r>
              <a:rPr lang="en-US" dirty="0" smtClean="0"/>
              <a:t>studied the role of managers and classified it into 3 categories :</a:t>
            </a:r>
          </a:p>
          <a:p>
            <a:pPr marL="514350" indent="-514350">
              <a:buFont typeface="+mj-lt"/>
              <a:buAutoNum type="arabicPeriod"/>
            </a:pPr>
            <a:r>
              <a:rPr lang="en-US" dirty="0" smtClean="0"/>
              <a:t>Interpersonal Role</a:t>
            </a:r>
          </a:p>
          <a:p>
            <a:pPr marL="514350" indent="-514350">
              <a:buFont typeface="+mj-lt"/>
              <a:buAutoNum type="arabicPeriod"/>
            </a:pPr>
            <a:r>
              <a:rPr lang="en-US" dirty="0" smtClean="0"/>
              <a:t>Informational Role</a:t>
            </a:r>
          </a:p>
          <a:p>
            <a:pPr marL="514350" indent="-514350">
              <a:buFont typeface="+mj-lt"/>
              <a:buAutoNum type="arabicPeriod"/>
            </a:pPr>
            <a:r>
              <a:rPr lang="en-US" dirty="0" smtClean="0"/>
              <a:t>Decisional Role</a:t>
            </a:r>
            <a:endParaRPr lang="en-US" dirty="0"/>
          </a:p>
        </p:txBody>
      </p:sp>
    </p:spTree>
    <p:extLst>
      <p:ext uri="{BB962C8B-B14F-4D97-AF65-F5344CB8AC3E}">
        <p14:creationId xmlns:p14="http://schemas.microsoft.com/office/powerpoint/2010/main" val="336635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a:t>
            </a:r>
            <a:r>
              <a:rPr lang="en-US" dirty="0"/>
              <a:t>art of getting things done </a:t>
            </a:r>
            <a:r>
              <a:rPr lang="en-US" dirty="0" smtClean="0"/>
              <a:t>through people</a:t>
            </a:r>
            <a:r>
              <a:rPr lang="en-US" dirty="0"/>
              <a:t> </a:t>
            </a:r>
            <a:r>
              <a:rPr lang="en-US" dirty="0" smtClean="0"/>
              <a:t>- </a:t>
            </a:r>
            <a:r>
              <a:rPr lang="en-US" dirty="0"/>
              <a:t>Mary Parker Follet </a:t>
            </a:r>
            <a:endParaRPr lang="en-US" dirty="0" smtClean="0"/>
          </a:p>
          <a:p>
            <a:r>
              <a:rPr lang="en-US" dirty="0"/>
              <a:t>Management is the coordination of all resources through </a:t>
            </a:r>
            <a:r>
              <a:rPr lang="en-US" dirty="0" smtClean="0"/>
              <a:t>the process </a:t>
            </a:r>
            <a:r>
              <a:rPr lang="en-US" dirty="0"/>
              <a:t>of planning, organising, directing and controlling </a:t>
            </a:r>
            <a:r>
              <a:rPr lang="en-US" dirty="0" smtClean="0"/>
              <a:t>in order </a:t>
            </a:r>
            <a:r>
              <a:rPr lang="en-US" dirty="0"/>
              <a:t>to attain stated objectives</a:t>
            </a:r>
            <a:r>
              <a:rPr lang="en-US" dirty="0" smtClean="0"/>
              <a:t>. —</a:t>
            </a:r>
            <a:r>
              <a:rPr lang="en-US" i="1" dirty="0"/>
              <a:t>Henry L. Sisk</a:t>
            </a:r>
            <a:r>
              <a:rPr lang="en-US" i="1" dirty="0" smtClean="0"/>
              <a:t>.</a:t>
            </a:r>
          </a:p>
          <a:p>
            <a:r>
              <a:rPr lang="en-US" dirty="0"/>
              <a:t>Management is principally the task of planning, coordinating</a:t>
            </a:r>
            <a:r>
              <a:rPr lang="en-US" dirty="0" smtClean="0"/>
              <a:t>, motivating </a:t>
            </a:r>
            <a:r>
              <a:rPr lang="en-US" dirty="0"/>
              <a:t>and controlling the efforts of others towards a </a:t>
            </a:r>
            <a:r>
              <a:rPr lang="en-US" dirty="0" smtClean="0"/>
              <a:t>specific objective. —</a:t>
            </a:r>
            <a:r>
              <a:rPr lang="en-US" i="1" dirty="0"/>
              <a:t>James L. </a:t>
            </a:r>
            <a:r>
              <a:rPr lang="en-US" i="1" dirty="0" smtClean="0"/>
              <a:t>Lundy</a:t>
            </a:r>
          </a:p>
          <a:p>
            <a:r>
              <a:rPr lang="en-US" dirty="0"/>
              <a:t>Management is the art of knowing what you want to do </a:t>
            </a:r>
            <a:r>
              <a:rPr lang="en-US" dirty="0" smtClean="0"/>
              <a:t>and then </a:t>
            </a:r>
            <a:r>
              <a:rPr lang="en-US" dirty="0"/>
              <a:t>seeing that it is done in the best and cheapest way</a:t>
            </a:r>
            <a:r>
              <a:rPr lang="en-US" dirty="0" smtClean="0"/>
              <a:t>. —</a:t>
            </a:r>
            <a:r>
              <a:rPr lang="en-US" i="1" dirty="0"/>
              <a:t>F.W. Taylor</a:t>
            </a:r>
            <a:endParaRPr lang="en-US" dirty="0"/>
          </a:p>
        </p:txBody>
      </p:sp>
    </p:spTree>
    <p:extLst>
      <p:ext uri="{BB962C8B-B14F-4D97-AF65-F5344CB8AC3E}">
        <p14:creationId xmlns:p14="http://schemas.microsoft.com/office/powerpoint/2010/main" val="1267017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Interpersonal Roles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91982120"/>
              </p:ext>
            </p:extLst>
          </p:nvPr>
        </p:nvGraphicFramePr>
        <p:xfrm>
          <a:off x="381000" y="1676400"/>
          <a:ext cx="8504238" cy="4467779"/>
        </p:xfrm>
        <a:graphic>
          <a:graphicData uri="http://schemas.openxmlformats.org/drawingml/2006/table">
            <a:tbl>
              <a:tblPr firstRow="1" bandRow="1">
                <a:tableStyleId>{5C22544A-7EE6-4342-B048-85BDC9FD1C3A}</a:tableStyleId>
              </a:tblPr>
              <a:tblGrid>
                <a:gridCol w="2289175"/>
                <a:gridCol w="6215063"/>
              </a:tblGrid>
              <a:tr h="539513">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Role</a:t>
                      </a:r>
                      <a:endParaRPr kumimoji="0" lang="en-US" sz="1800" b="1" i="0" u="none" strike="noStrike" kern="1200" baseline="0" dirty="0">
                        <a:solidFill>
                          <a:schemeClr val="lt1"/>
                        </a:solidFill>
                        <a:latin typeface="+mn-lt"/>
                        <a:ea typeface="+mn-ea"/>
                        <a:cs typeface="+mn-cs"/>
                      </a:endParaRPr>
                    </a:p>
                  </a:txBody>
                  <a:tcPr/>
                </a:tc>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Description</a:t>
                      </a:r>
                      <a:endParaRPr kumimoji="0" lang="en-US" sz="1800" b="1" i="0" u="none" strike="noStrike" kern="1200" baseline="0" dirty="0">
                        <a:solidFill>
                          <a:schemeClr val="lt1"/>
                        </a:solidFill>
                        <a:latin typeface="+mn-lt"/>
                        <a:ea typeface="+mn-ea"/>
                        <a:cs typeface="+mn-cs"/>
                      </a:endParaRPr>
                    </a:p>
                  </a:txBody>
                  <a:tcPr/>
                </a:tc>
              </a:tr>
              <a:tr h="1230700">
                <a:tc>
                  <a:txBody>
                    <a:bodyPr/>
                    <a:lstStyle/>
                    <a:p>
                      <a:r>
                        <a:rPr kumimoji="0" lang="en-US" sz="1800" b="1" i="0" u="none" strike="noStrike" kern="1200" baseline="0" dirty="0" smtClean="0">
                          <a:solidFill>
                            <a:schemeClr val="dk1"/>
                          </a:solidFill>
                          <a:latin typeface="+mn-lt"/>
                          <a:ea typeface="+mn-ea"/>
                          <a:cs typeface="+mn-cs"/>
                        </a:rPr>
                        <a:t>Figure head</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Symbolic head; obligated to perform </a:t>
                      </a:r>
                    </a:p>
                    <a:p>
                      <a:r>
                        <a:rPr kumimoji="0" lang="en-US" sz="1800" b="0" i="0" u="none" strike="noStrike" kern="1200" baseline="0" dirty="0" smtClean="0">
                          <a:solidFill>
                            <a:schemeClr val="dk1"/>
                          </a:solidFill>
                          <a:latin typeface="+mn-lt"/>
                          <a:ea typeface="+mn-ea"/>
                          <a:cs typeface="+mn-cs"/>
                        </a:rPr>
                        <a:t>routine duties of a legal and social nature. – greeting visitors, attending weddings of employees, lunches with important customers.</a:t>
                      </a:r>
                      <a:endParaRPr lang="en-US" dirty="0"/>
                    </a:p>
                  </a:txBody>
                  <a:tcPr/>
                </a:tc>
              </a:tr>
              <a:tr h="1348783">
                <a:tc>
                  <a:txBody>
                    <a:bodyPr/>
                    <a:lstStyle/>
                    <a:p>
                      <a:r>
                        <a:rPr kumimoji="0" lang="en-US" sz="1800" b="1" i="0" u="none" strike="noStrike" kern="1200" baseline="0" dirty="0" smtClean="0">
                          <a:solidFill>
                            <a:schemeClr val="dk1"/>
                          </a:solidFill>
                          <a:latin typeface="+mn-lt"/>
                          <a:ea typeface="+mn-ea"/>
                          <a:cs typeface="+mn-cs"/>
                        </a:rPr>
                        <a:t>Leader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Responsible for the motivation and activation</a:t>
                      </a:r>
                    </a:p>
                    <a:p>
                      <a:r>
                        <a:rPr kumimoji="0" lang="en-US" sz="1800" b="0" i="0" u="none" strike="noStrike" kern="1200" baseline="0" dirty="0" smtClean="0">
                          <a:solidFill>
                            <a:schemeClr val="dk1"/>
                          </a:solidFill>
                          <a:latin typeface="+mn-lt"/>
                          <a:ea typeface="+mn-ea"/>
                          <a:cs typeface="+mn-cs"/>
                        </a:rPr>
                        <a:t>of subordinates; responsible for staffing, training </a:t>
                      </a:r>
                    </a:p>
                    <a:p>
                      <a:r>
                        <a:rPr kumimoji="0" lang="en-US" sz="1800" b="0" i="0" u="none" strike="noStrike" kern="1200" baseline="0" dirty="0" smtClean="0">
                          <a:solidFill>
                            <a:schemeClr val="dk1"/>
                          </a:solidFill>
                          <a:latin typeface="+mn-lt"/>
                          <a:ea typeface="+mn-ea"/>
                          <a:cs typeface="+mn-cs"/>
                        </a:rPr>
                        <a:t>and associative duties.</a:t>
                      </a:r>
                      <a:endParaRPr lang="en-US" dirty="0"/>
                    </a:p>
                  </a:txBody>
                  <a:tcPr/>
                </a:tc>
              </a:tr>
              <a:tr h="1348783">
                <a:tc>
                  <a:txBody>
                    <a:bodyPr/>
                    <a:lstStyle/>
                    <a:p>
                      <a:r>
                        <a:rPr kumimoji="0" lang="en-US" sz="1800" b="1" i="0" u="none" strike="noStrike" kern="1200" baseline="0" dirty="0" smtClean="0">
                          <a:solidFill>
                            <a:schemeClr val="dk1"/>
                          </a:solidFill>
                          <a:latin typeface="+mn-lt"/>
                          <a:ea typeface="+mn-ea"/>
                          <a:cs typeface="+mn-cs"/>
                        </a:rPr>
                        <a:t>Liaison</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Nurtures and maintains network of</a:t>
                      </a:r>
                    </a:p>
                    <a:p>
                      <a:r>
                        <a:rPr kumimoji="0" lang="en-US" sz="1800" b="0" i="0" u="none" strike="noStrike" kern="1200" baseline="0" dirty="0" smtClean="0">
                          <a:solidFill>
                            <a:schemeClr val="dk1"/>
                          </a:solidFill>
                          <a:latin typeface="+mn-lt"/>
                          <a:ea typeface="+mn-ea"/>
                          <a:cs typeface="+mn-cs"/>
                        </a:rPr>
                        <a:t>outside contacts. The liaison role involves</a:t>
                      </a:r>
                    </a:p>
                    <a:p>
                      <a:r>
                        <a:rPr kumimoji="0" lang="en-US" sz="1800" b="0" i="0" u="none" strike="noStrike" kern="1200" baseline="0" dirty="0" smtClean="0">
                          <a:solidFill>
                            <a:schemeClr val="dk1"/>
                          </a:solidFill>
                          <a:latin typeface="+mn-lt"/>
                          <a:ea typeface="+mn-ea"/>
                          <a:cs typeface="+mn-cs"/>
                        </a:rPr>
                        <a:t>interface activities with environment. – attending meetings, conferences, changes in environment.</a:t>
                      </a:r>
                      <a:endParaRPr lang="en-US" dirty="0"/>
                    </a:p>
                  </a:txBody>
                  <a:tcPr/>
                </a:tc>
              </a:tr>
            </a:tbl>
          </a:graphicData>
        </a:graphic>
      </p:graphicFrame>
    </p:spTree>
    <p:extLst>
      <p:ext uri="{BB962C8B-B14F-4D97-AF65-F5344CB8AC3E}">
        <p14:creationId xmlns:p14="http://schemas.microsoft.com/office/powerpoint/2010/main" val="3025681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2.  Informational Roles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19631524"/>
              </p:ext>
            </p:extLst>
          </p:nvPr>
        </p:nvGraphicFramePr>
        <p:xfrm>
          <a:off x="304800" y="1676400"/>
          <a:ext cx="8504238" cy="4648201"/>
        </p:xfrm>
        <a:graphic>
          <a:graphicData uri="http://schemas.openxmlformats.org/drawingml/2006/table">
            <a:tbl>
              <a:tblPr firstRow="1" bandRow="1">
                <a:tableStyleId>{5C22544A-7EE6-4342-B048-85BDC9FD1C3A}</a:tableStyleId>
              </a:tblPr>
              <a:tblGrid>
                <a:gridCol w="2289175"/>
                <a:gridCol w="6215063"/>
              </a:tblGrid>
              <a:tr h="546847">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Role</a:t>
                      </a:r>
                      <a:endParaRPr kumimoji="0" lang="en-US" sz="1800" b="1" i="0" u="none" strike="noStrike" kern="1200" baseline="0" dirty="0">
                        <a:solidFill>
                          <a:schemeClr val="lt1"/>
                        </a:solidFill>
                        <a:latin typeface="+mn-lt"/>
                        <a:ea typeface="+mn-ea"/>
                        <a:cs typeface="+mn-cs"/>
                      </a:endParaRPr>
                    </a:p>
                  </a:txBody>
                  <a:tcPr/>
                </a:tc>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Description</a:t>
                      </a:r>
                      <a:endParaRPr kumimoji="0" lang="en-US" sz="1800" b="1" i="0" u="none" strike="noStrike" kern="1200" baseline="0" dirty="0">
                        <a:solidFill>
                          <a:schemeClr val="lt1"/>
                        </a:solidFill>
                        <a:latin typeface="+mn-lt"/>
                        <a:ea typeface="+mn-ea"/>
                        <a:cs typeface="+mn-cs"/>
                      </a:endParaRPr>
                    </a:p>
                  </a:txBody>
                  <a:tcPr/>
                </a:tc>
              </a:tr>
              <a:tr h="1367118">
                <a:tc>
                  <a:txBody>
                    <a:bodyPr/>
                    <a:lstStyle/>
                    <a:p>
                      <a:r>
                        <a:rPr kumimoji="0" lang="en-US" sz="1800" b="1" i="0" u="none" strike="noStrike" kern="1200" baseline="0" dirty="0" smtClean="0">
                          <a:solidFill>
                            <a:schemeClr val="dk1"/>
                          </a:solidFill>
                          <a:latin typeface="+mn-lt"/>
                          <a:ea typeface="+mn-ea"/>
                          <a:cs typeface="+mn-cs"/>
                        </a:rPr>
                        <a:t>Monitor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Scan the environment for information. Collect and study information and determine how it influences his business. – periodicals, reports, personal contact</a:t>
                      </a:r>
                      <a:endParaRPr lang="en-US" dirty="0"/>
                    </a:p>
                  </a:txBody>
                  <a:tcPr/>
                </a:tc>
              </a:tr>
              <a:tr h="1367118">
                <a:tc>
                  <a:txBody>
                    <a:bodyPr/>
                    <a:lstStyle/>
                    <a:p>
                      <a:r>
                        <a:rPr kumimoji="0" lang="en-US" sz="1800" b="1" i="0" u="none" strike="noStrike" kern="1200" baseline="0" dirty="0" smtClean="0">
                          <a:solidFill>
                            <a:schemeClr val="dk1"/>
                          </a:solidFill>
                          <a:latin typeface="+mn-lt"/>
                          <a:ea typeface="+mn-ea"/>
                          <a:cs typeface="+mn-cs"/>
                        </a:rPr>
                        <a:t>Disseminator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Transmits information received from both within and outside the organization to members of the organization – phone calls, memos, meetings.</a:t>
                      </a:r>
                      <a:endParaRPr lang="en-US" dirty="0"/>
                    </a:p>
                  </a:txBody>
                  <a:tcPr/>
                </a:tc>
              </a:tr>
              <a:tr h="1367118">
                <a:tc>
                  <a:txBody>
                    <a:bodyPr/>
                    <a:lstStyle/>
                    <a:p>
                      <a:r>
                        <a:rPr kumimoji="0" lang="en-US" sz="1800" b="1" i="0" u="none" strike="noStrike" kern="1200" baseline="0" dirty="0" smtClean="0">
                          <a:solidFill>
                            <a:schemeClr val="dk1"/>
                          </a:solidFill>
                          <a:latin typeface="+mn-lt"/>
                          <a:ea typeface="+mn-ea"/>
                          <a:cs typeface="+mn-cs"/>
                        </a:rPr>
                        <a:t>Spokesman</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Transmits information to stake holders about</a:t>
                      </a:r>
                    </a:p>
                    <a:p>
                      <a:r>
                        <a:rPr kumimoji="0" lang="en-US" sz="1800" b="0" i="0" u="none" strike="noStrike" kern="1200" baseline="0" dirty="0" smtClean="0">
                          <a:solidFill>
                            <a:schemeClr val="dk1"/>
                          </a:solidFill>
                          <a:latin typeface="+mn-lt"/>
                          <a:ea typeface="+mn-ea"/>
                          <a:cs typeface="+mn-cs"/>
                        </a:rPr>
                        <a:t>external environment and organization’s</a:t>
                      </a:r>
                    </a:p>
                    <a:p>
                      <a:r>
                        <a:rPr kumimoji="0" lang="en-US" sz="1800" b="0" i="0" u="none" strike="noStrike" kern="1200" baseline="0" dirty="0" smtClean="0">
                          <a:solidFill>
                            <a:schemeClr val="dk1"/>
                          </a:solidFill>
                          <a:latin typeface="+mn-lt"/>
                          <a:ea typeface="+mn-ea"/>
                          <a:cs typeface="+mn-cs"/>
                        </a:rPr>
                        <a:t>plans, policies, actions, results, etc.</a:t>
                      </a:r>
                      <a:endParaRPr lang="en-US" dirty="0"/>
                    </a:p>
                  </a:txBody>
                  <a:tcPr/>
                </a:tc>
              </a:tr>
            </a:tbl>
          </a:graphicData>
        </a:graphic>
      </p:graphicFrame>
    </p:spTree>
    <p:extLst>
      <p:ext uri="{BB962C8B-B14F-4D97-AF65-F5344CB8AC3E}">
        <p14:creationId xmlns:p14="http://schemas.microsoft.com/office/powerpoint/2010/main" val="3934197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3.  Decisional Roles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32601974"/>
              </p:ext>
            </p:extLst>
          </p:nvPr>
        </p:nvGraphicFramePr>
        <p:xfrm>
          <a:off x="381000" y="1676400"/>
          <a:ext cx="8504238" cy="4572000"/>
        </p:xfrm>
        <a:graphic>
          <a:graphicData uri="http://schemas.openxmlformats.org/drawingml/2006/table">
            <a:tbl>
              <a:tblPr firstRow="1" bandRow="1">
                <a:tableStyleId>{5C22544A-7EE6-4342-B048-85BDC9FD1C3A}</a:tableStyleId>
              </a:tblPr>
              <a:tblGrid>
                <a:gridCol w="2289175"/>
                <a:gridCol w="6215063"/>
              </a:tblGrid>
              <a:tr h="522514">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Role</a:t>
                      </a:r>
                      <a:endParaRPr kumimoji="0" lang="en-US" sz="1800" b="1" i="0" u="none" strike="noStrike" kern="1200" baseline="0" dirty="0">
                        <a:solidFill>
                          <a:schemeClr val="lt1"/>
                        </a:solidFill>
                        <a:latin typeface="+mn-lt"/>
                        <a:ea typeface="+mn-ea"/>
                        <a:cs typeface="+mn-cs"/>
                      </a:endParaRPr>
                    </a:p>
                  </a:txBody>
                  <a:tcPr/>
                </a:tc>
                <a:tc>
                  <a:txBody>
                    <a:bodyPr/>
                    <a:lstStyle/>
                    <a:p>
                      <a:pPr marL="0" algn="l" rtl="0" eaLnBrk="1" latinLnBrk="0" hangingPunct="1"/>
                      <a:r>
                        <a:rPr kumimoji="0" lang="en-US" sz="1800" b="1" i="0" u="none" strike="noStrike" kern="1200" baseline="0" dirty="0" smtClean="0">
                          <a:solidFill>
                            <a:schemeClr val="lt1"/>
                          </a:solidFill>
                          <a:latin typeface="+mn-lt"/>
                          <a:ea typeface="+mn-ea"/>
                          <a:cs typeface="+mn-cs"/>
                        </a:rPr>
                        <a:t>Description</a:t>
                      </a:r>
                      <a:endParaRPr kumimoji="0" lang="en-US" sz="1800" b="1" i="0" u="none" strike="noStrike" kern="1200" baseline="0" dirty="0">
                        <a:solidFill>
                          <a:schemeClr val="lt1"/>
                        </a:solidFill>
                        <a:latin typeface="+mn-lt"/>
                        <a:ea typeface="+mn-ea"/>
                        <a:cs typeface="+mn-cs"/>
                      </a:endParaRPr>
                    </a:p>
                  </a:txBody>
                  <a:tcPr/>
                </a:tc>
              </a:tr>
              <a:tr h="1306286">
                <a:tc>
                  <a:txBody>
                    <a:bodyPr/>
                    <a:lstStyle/>
                    <a:p>
                      <a:r>
                        <a:rPr kumimoji="0" lang="en-US" sz="1800" b="1" i="0" u="none" strike="noStrike" kern="1200" baseline="0" dirty="0" smtClean="0">
                          <a:solidFill>
                            <a:schemeClr val="dk1"/>
                          </a:solidFill>
                          <a:latin typeface="+mn-lt"/>
                          <a:ea typeface="+mn-ea"/>
                          <a:cs typeface="+mn-cs"/>
                        </a:rPr>
                        <a:t>Entrepreneur</a:t>
                      </a:r>
                      <a:endParaRPr lang="en-US" dirty="0"/>
                    </a:p>
                  </a:txBody>
                  <a:tcPr/>
                </a:tc>
                <a:tc>
                  <a:txBody>
                    <a:bodyPr/>
                    <a:lstStyle/>
                    <a:p>
                      <a:r>
                        <a:rPr lang="en-US" dirty="0" smtClean="0"/>
                        <a:t>Play with new ideas</a:t>
                      </a:r>
                      <a:r>
                        <a:rPr lang="en-US" baseline="0" dirty="0" smtClean="0"/>
                        <a:t> for product improvement or product addiction. Adapting to changing environment. Open to suggestions.</a:t>
                      </a:r>
                      <a:endParaRPr lang="en-US" dirty="0"/>
                    </a:p>
                  </a:txBody>
                  <a:tcPr/>
                </a:tc>
              </a:tr>
              <a:tr h="914400">
                <a:tc>
                  <a:txBody>
                    <a:bodyPr/>
                    <a:lstStyle/>
                    <a:p>
                      <a:r>
                        <a:rPr kumimoji="0" lang="en-US" sz="1800" b="1" i="0" u="none" strike="noStrike" kern="1200" baseline="0" dirty="0" smtClean="0">
                          <a:solidFill>
                            <a:schemeClr val="dk1"/>
                          </a:solidFill>
                          <a:latin typeface="+mn-lt"/>
                          <a:ea typeface="+mn-ea"/>
                          <a:cs typeface="+mn-cs"/>
                        </a:rPr>
                        <a:t>Conflict handler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Acts has a fire fighter, works as an arbitrator to solve differences</a:t>
                      </a:r>
                      <a:endParaRPr lang="en-US" dirty="0"/>
                    </a:p>
                  </a:txBody>
                  <a:tcPr/>
                </a:tc>
              </a:tr>
              <a:tr h="914400">
                <a:tc>
                  <a:txBody>
                    <a:bodyPr/>
                    <a:lstStyle/>
                    <a:p>
                      <a:r>
                        <a:rPr kumimoji="0" lang="en-US" sz="1800" b="1" i="0" u="none" strike="noStrike" kern="1200" baseline="0" dirty="0" smtClean="0">
                          <a:solidFill>
                            <a:schemeClr val="dk1"/>
                          </a:solidFill>
                          <a:latin typeface="+mn-lt"/>
                          <a:ea typeface="+mn-ea"/>
                          <a:cs typeface="+mn-cs"/>
                        </a:rPr>
                        <a:t>Resource allocator</a:t>
                      </a:r>
                      <a:endParaRPr lang="en-US" dirty="0"/>
                    </a:p>
                  </a:txBody>
                  <a:tcPr/>
                </a:tc>
                <a:tc>
                  <a:txBody>
                    <a:bodyPr/>
                    <a:lstStyle/>
                    <a:p>
                      <a:r>
                        <a:rPr lang="en-US" dirty="0" smtClean="0"/>
                        <a:t>Delegate authority to subordinates,</a:t>
                      </a:r>
                      <a:r>
                        <a:rPr lang="en-US" baseline="0" dirty="0" smtClean="0"/>
                        <a:t> allocate funds for new equipment, advertising, pay rise </a:t>
                      </a:r>
                      <a:endParaRPr lang="en-US" dirty="0"/>
                    </a:p>
                  </a:txBody>
                  <a:tcPr/>
                </a:tc>
              </a:tr>
              <a:tr h="914400">
                <a:tc>
                  <a:txBody>
                    <a:bodyPr/>
                    <a:lstStyle/>
                    <a:p>
                      <a:r>
                        <a:rPr kumimoji="0" lang="en-US" sz="1800" b="1" i="0" u="none" strike="noStrike" kern="1200" baseline="0" dirty="0" smtClean="0">
                          <a:solidFill>
                            <a:schemeClr val="dk1"/>
                          </a:solidFill>
                          <a:latin typeface="+mn-lt"/>
                          <a:ea typeface="+mn-ea"/>
                          <a:cs typeface="+mn-cs"/>
                        </a:rPr>
                        <a:t>Negotiator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Negotiates with union leaders to strike a deal for issues, negotiates price with distributors.</a:t>
                      </a:r>
                      <a:endParaRPr lang="en-US" dirty="0"/>
                    </a:p>
                  </a:txBody>
                  <a:tcPr/>
                </a:tc>
              </a:tr>
            </a:tbl>
          </a:graphicData>
        </a:graphic>
      </p:graphicFrame>
    </p:spTree>
    <p:extLst>
      <p:ext uri="{BB962C8B-B14F-4D97-AF65-F5344CB8AC3E}">
        <p14:creationId xmlns:p14="http://schemas.microsoft.com/office/powerpoint/2010/main" val="2648088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Managerial Skills</a:t>
            </a:r>
            <a:endParaRPr lang="en-US" dirty="0"/>
          </a:p>
        </p:txBody>
      </p:sp>
    </p:spTree>
    <p:extLst>
      <p:ext uri="{BB962C8B-B14F-4D97-AF65-F5344CB8AC3E}">
        <p14:creationId xmlns:p14="http://schemas.microsoft.com/office/powerpoint/2010/main" val="1146791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lstStyle/>
          <a:p>
            <a:r>
              <a:rPr lang="en-US" dirty="0" smtClean="0"/>
              <a:t>A manager occupies executive position and needs certain managerial skills so as to  </a:t>
            </a:r>
            <a:r>
              <a:rPr lang="en-US" u="sng" dirty="0" smtClean="0"/>
              <a:t>perform his duties </a:t>
            </a:r>
            <a:r>
              <a:rPr lang="en-US" dirty="0" smtClean="0"/>
              <a:t>in an efficient manner. </a:t>
            </a:r>
          </a:p>
          <a:p>
            <a:r>
              <a:rPr lang="en-US" dirty="0" smtClean="0"/>
              <a:t>The </a:t>
            </a:r>
            <a:r>
              <a:rPr lang="en-US" u="sng" dirty="0" smtClean="0"/>
              <a:t>skills which a manager requires </a:t>
            </a:r>
            <a:r>
              <a:rPr lang="en-US" dirty="0" smtClean="0"/>
              <a:t>can be termed as Managerial skills. </a:t>
            </a:r>
          </a:p>
          <a:p>
            <a:r>
              <a:rPr lang="en-US" dirty="0" smtClean="0"/>
              <a:t>The managerial skills was initially suggested by </a:t>
            </a:r>
            <a:r>
              <a:rPr lang="en-US" u="sng" dirty="0"/>
              <a:t>H</a:t>
            </a:r>
            <a:r>
              <a:rPr lang="en-US" u="sng" dirty="0" smtClean="0"/>
              <a:t>enri Fayol </a:t>
            </a:r>
            <a:r>
              <a:rPr lang="en-US" dirty="0" smtClean="0"/>
              <a:t>and was made popular by </a:t>
            </a:r>
            <a:r>
              <a:rPr lang="en-US" u="sng" dirty="0" smtClean="0"/>
              <a:t>Prof R.L. Katz</a:t>
            </a:r>
            <a:r>
              <a:rPr lang="en-US" dirty="0" smtClean="0"/>
              <a:t>.</a:t>
            </a:r>
          </a:p>
          <a:p>
            <a:r>
              <a:rPr lang="en-US" dirty="0" smtClean="0"/>
              <a:t>They are </a:t>
            </a:r>
            <a:r>
              <a:rPr lang="en-US" dirty="0"/>
              <a:t>classified under three heads – </a:t>
            </a:r>
            <a:r>
              <a:rPr lang="en-US" b="1" i="1" dirty="0" smtClean="0"/>
              <a:t>TECHNICAL, HUMAN</a:t>
            </a:r>
            <a:r>
              <a:rPr lang="en-US" b="1" dirty="0" smtClean="0"/>
              <a:t> AND CONCEPTUAL SKILLS.</a:t>
            </a:r>
            <a:endParaRPr lang="en-US" b="1" dirty="0"/>
          </a:p>
          <a:p>
            <a:endParaRPr lang="en-US" dirty="0"/>
          </a:p>
        </p:txBody>
      </p:sp>
    </p:spTree>
    <p:extLst>
      <p:ext uri="{BB962C8B-B14F-4D97-AF65-F5344CB8AC3E}">
        <p14:creationId xmlns:p14="http://schemas.microsoft.com/office/powerpoint/2010/main" val="1726653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8" name="Picture 4" descr="http://1.bp.blogspot.com/_9ERru4n7JjA/S1FXlwPCMHI/AAAAAAAAAA4/bNnrMl2mUM4/s320/9981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84582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327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Technical </a:t>
            </a:r>
            <a:r>
              <a:rPr lang="en-US" b="1" dirty="0"/>
              <a:t>Skills</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a:t>Technical </a:t>
            </a:r>
            <a:r>
              <a:rPr lang="en-US" dirty="0" smtClean="0"/>
              <a:t>skills involves </a:t>
            </a:r>
            <a:r>
              <a:rPr lang="en-US" u="sng" dirty="0" smtClean="0"/>
              <a:t>specialized knowledge and competence</a:t>
            </a:r>
            <a:r>
              <a:rPr lang="en-US" dirty="0" smtClean="0"/>
              <a:t> in the use of distinctive managerial tools and techniques.</a:t>
            </a:r>
          </a:p>
          <a:p>
            <a:r>
              <a:rPr lang="en-US" dirty="0" smtClean="0"/>
              <a:t>This skill is necessary in the case of managers working at the supervisory levels i.e. </a:t>
            </a:r>
            <a:r>
              <a:rPr lang="en-US" u="sng" dirty="0" smtClean="0"/>
              <a:t>lower levels</a:t>
            </a:r>
            <a:r>
              <a:rPr lang="en-US" dirty="0" smtClean="0"/>
              <a:t>.</a:t>
            </a:r>
          </a:p>
          <a:p>
            <a:r>
              <a:rPr lang="en-US" dirty="0" smtClean="0"/>
              <a:t>A supervisor is mainly concerned with directing and controlling subordinates and needs technical skill.</a:t>
            </a:r>
          </a:p>
          <a:p>
            <a:r>
              <a:rPr lang="en-US" dirty="0" smtClean="0"/>
              <a:t>The importance of technical skills </a:t>
            </a:r>
            <a:r>
              <a:rPr lang="en-US" u="sng" dirty="0" smtClean="0"/>
              <a:t>reduces when the manager moves to the higher levels</a:t>
            </a:r>
            <a:r>
              <a:rPr lang="en-US" dirty="0" smtClean="0"/>
              <a:t>.</a:t>
            </a:r>
            <a:endParaRPr lang="en-US" dirty="0"/>
          </a:p>
        </p:txBody>
      </p:sp>
    </p:spTree>
    <p:extLst>
      <p:ext uri="{BB962C8B-B14F-4D97-AF65-F5344CB8AC3E}">
        <p14:creationId xmlns:p14="http://schemas.microsoft.com/office/powerpoint/2010/main" val="1384953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Human </a:t>
            </a:r>
            <a:r>
              <a:rPr lang="en-US" b="1" dirty="0"/>
              <a:t>Skills</a:t>
            </a:r>
            <a:endParaRPr lang="en-US" dirty="0"/>
          </a:p>
        </p:txBody>
      </p:sp>
      <p:sp>
        <p:nvSpPr>
          <p:cNvPr id="3" name="Content Placeholder 2"/>
          <p:cNvSpPr>
            <a:spLocks noGrp="1"/>
          </p:cNvSpPr>
          <p:nvPr>
            <p:ph sz="quarter" idx="1"/>
          </p:nvPr>
        </p:nvSpPr>
        <p:spPr>
          <a:xfrm>
            <a:off x="152400" y="1527048"/>
            <a:ext cx="8991600" cy="5178552"/>
          </a:xfrm>
        </p:spPr>
        <p:txBody>
          <a:bodyPr>
            <a:normAutofit/>
          </a:bodyPr>
          <a:lstStyle/>
          <a:p>
            <a:r>
              <a:rPr lang="en-US" dirty="0"/>
              <a:t>Human </a:t>
            </a:r>
            <a:r>
              <a:rPr lang="en-US" dirty="0" smtClean="0"/>
              <a:t>skills refers to the ability of managers to </a:t>
            </a:r>
            <a:r>
              <a:rPr lang="en-US" u="sng" dirty="0" smtClean="0"/>
              <a:t>interact with the subordinates and to build team spirit </a:t>
            </a:r>
            <a:r>
              <a:rPr lang="en-US" dirty="0" smtClean="0"/>
              <a:t>at all levels.</a:t>
            </a:r>
          </a:p>
          <a:p>
            <a:r>
              <a:rPr lang="en-US" dirty="0" smtClean="0"/>
              <a:t>This skill </a:t>
            </a:r>
            <a:r>
              <a:rPr lang="en-US" u="sng" dirty="0" smtClean="0"/>
              <a:t>creates favorable atmosphere </a:t>
            </a:r>
            <a:r>
              <a:rPr lang="en-US" dirty="0" smtClean="0"/>
              <a:t>and facilitates willing </a:t>
            </a:r>
            <a:r>
              <a:rPr lang="en-US" u="sng" dirty="0" smtClean="0"/>
              <a:t>cooperation</a:t>
            </a:r>
            <a:r>
              <a:rPr lang="en-US" dirty="0" smtClean="0"/>
              <a:t> of employees.</a:t>
            </a:r>
          </a:p>
          <a:p>
            <a:r>
              <a:rPr lang="en-US" dirty="0" smtClean="0"/>
              <a:t>All managers especially </a:t>
            </a:r>
            <a:r>
              <a:rPr lang="en-US" u="sng" dirty="0" smtClean="0"/>
              <a:t>middle level managers </a:t>
            </a:r>
            <a:r>
              <a:rPr lang="en-US" dirty="0" smtClean="0"/>
              <a:t>need human relations skills.</a:t>
            </a:r>
          </a:p>
          <a:p>
            <a:r>
              <a:rPr lang="en-US" dirty="0" smtClean="0"/>
              <a:t>This skill is useful to understand feelings, sentiments of other, undertake self evaluation etc.</a:t>
            </a:r>
            <a:endParaRPr lang="en-US" dirty="0"/>
          </a:p>
        </p:txBody>
      </p:sp>
    </p:spTree>
    <p:extLst>
      <p:ext uri="{BB962C8B-B14F-4D97-AF65-F5344CB8AC3E}">
        <p14:creationId xmlns:p14="http://schemas.microsoft.com/office/powerpoint/2010/main" val="1559823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Conceptual </a:t>
            </a:r>
            <a:r>
              <a:rPr lang="en-US" b="1" dirty="0"/>
              <a:t>Skills</a:t>
            </a:r>
            <a:endParaRPr lang="en-US" dirty="0"/>
          </a:p>
        </p:txBody>
      </p:sp>
      <p:sp>
        <p:nvSpPr>
          <p:cNvPr id="3" name="Content Placeholder 2"/>
          <p:cNvSpPr>
            <a:spLocks noGrp="1"/>
          </p:cNvSpPr>
          <p:nvPr>
            <p:ph sz="quarter" idx="1"/>
          </p:nvPr>
        </p:nvSpPr>
        <p:spPr/>
        <p:txBody>
          <a:bodyPr>
            <a:normAutofit/>
          </a:bodyPr>
          <a:lstStyle/>
          <a:p>
            <a:r>
              <a:rPr lang="en-US" dirty="0" smtClean="0"/>
              <a:t>It is a combination </a:t>
            </a:r>
            <a:r>
              <a:rPr lang="en-US" u="sng" dirty="0" smtClean="0"/>
              <a:t>of vision, imagination and intelligence</a:t>
            </a:r>
            <a:r>
              <a:rPr lang="en-US" dirty="0" smtClean="0"/>
              <a:t> that assures perspective in viewing the organisation and its future.</a:t>
            </a:r>
          </a:p>
          <a:p>
            <a:r>
              <a:rPr lang="en-US" dirty="0" smtClean="0"/>
              <a:t>This skill indicates the ability of a manager think about the </a:t>
            </a:r>
            <a:r>
              <a:rPr lang="en-US" u="sng" dirty="0" smtClean="0"/>
              <a:t>future of his organisation</a:t>
            </a:r>
            <a:r>
              <a:rPr lang="en-US" dirty="0" smtClean="0"/>
              <a:t>, his ability to do </a:t>
            </a:r>
            <a:r>
              <a:rPr lang="en-US" u="sng" dirty="0" smtClean="0"/>
              <a:t>abstract thinking </a:t>
            </a:r>
            <a:r>
              <a:rPr lang="en-US" dirty="0" smtClean="0"/>
              <a:t>and his ability to </a:t>
            </a:r>
            <a:r>
              <a:rPr lang="en-US" u="sng" dirty="0" smtClean="0"/>
              <a:t>assess the environmental changes</a:t>
            </a:r>
            <a:r>
              <a:rPr lang="en-US" dirty="0" smtClean="0"/>
              <a:t>.</a:t>
            </a:r>
          </a:p>
          <a:p>
            <a:r>
              <a:rPr lang="en-US" dirty="0" smtClean="0"/>
              <a:t>These skills enables a </a:t>
            </a:r>
            <a:r>
              <a:rPr lang="en-US" u="sng" dirty="0" smtClean="0"/>
              <a:t>top level managers </a:t>
            </a:r>
            <a:r>
              <a:rPr lang="en-US" dirty="0" smtClean="0"/>
              <a:t>to set appropriate organisational goals for himself and for his team. </a:t>
            </a:r>
            <a:endParaRPr lang="en-US" dirty="0"/>
          </a:p>
        </p:txBody>
      </p:sp>
    </p:spTree>
    <p:extLst>
      <p:ext uri="{BB962C8B-B14F-4D97-AF65-F5344CB8AC3E}">
        <p14:creationId xmlns:p14="http://schemas.microsoft.com/office/powerpoint/2010/main" val="3599690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 professional managers should possess more skills in addition to the above three skills. :</a:t>
            </a:r>
          </a:p>
          <a:p>
            <a:pPr lvl="1"/>
            <a:r>
              <a:rPr lang="en-US" sz="2400" dirty="0" smtClean="0">
                <a:solidFill>
                  <a:schemeClr val="tx1"/>
                </a:solidFill>
              </a:rPr>
              <a:t>Diagnostic Skills</a:t>
            </a:r>
          </a:p>
          <a:p>
            <a:pPr lvl="1"/>
            <a:r>
              <a:rPr lang="en-US" sz="2400" dirty="0" smtClean="0">
                <a:solidFill>
                  <a:schemeClr val="tx1"/>
                </a:solidFill>
              </a:rPr>
              <a:t>Analytical Skills</a:t>
            </a:r>
          </a:p>
          <a:p>
            <a:pPr lvl="1"/>
            <a:r>
              <a:rPr lang="en-US" sz="2400" dirty="0" smtClean="0">
                <a:solidFill>
                  <a:schemeClr val="tx1"/>
                </a:solidFill>
              </a:rPr>
              <a:t>Administrative Skills</a:t>
            </a:r>
          </a:p>
          <a:p>
            <a:pPr lvl="1"/>
            <a:r>
              <a:rPr lang="en-US" sz="2400" dirty="0" smtClean="0">
                <a:solidFill>
                  <a:schemeClr val="tx1"/>
                </a:solidFill>
              </a:rPr>
              <a:t>Behavioral Skills</a:t>
            </a:r>
          </a:p>
          <a:p>
            <a:endParaRPr lang="en-US" dirty="0"/>
          </a:p>
        </p:txBody>
      </p:sp>
    </p:spTree>
    <p:extLst>
      <p:ext uri="{BB962C8B-B14F-4D97-AF65-F5344CB8AC3E}">
        <p14:creationId xmlns:p14="http://schemas.microsoft.com/office/powerpoint/2010/main" val="398666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To manage is to forecast and to plan, to organise to command</a:t>
            </a:r>
            <a:r>
              <a:rPr lang="en-US" dirty="0" smtClean="0"/>
              <a:t>, to </a:t>
            </a:r>
            <a:r>
              <a:rPr lang="en-US" dirty="0"/>
              <a:t>coordinate and to control</a:t>
            </a:r>
            <a:r>
              <a:rPr lang="en-US" dirty="0" smtClean="0"/>
              <a:t>. —</a:t>
            </a:r>
            <a:r>
              <a:rPr lang="en-US" i="1" dirty="0"/>
              <a:t>Henry </a:t>
            </a:r>
            <a:r>
              <a:rPr lang="en-US" i="1" dirty="0" smtClean="0"/>
              <a:t>Fayol</a:t>
            </a:r>
          </a:p>
          <a:p>
            <a:r>
              <a:rPr lang="en-US" dirty="0"/>
              <a:t>Management is the function of executive leadership anywhere</a:t>
            </a:r>
            <a:r>
              <a:rPr lang="en-US" dirty="0" smtClean="0"/>
              <a:t>. —</a:t>
            </a:r>
            <a:r>
              <a:rPr lang="en-US" i="1" dirty="0"/>
              <a:t>Ralph C. </a:t>
            </a:r>
            <a:r>
              <a:rPr lang="en-US" i="1" dirty="0" smtClean="0"/>
              <a:t>Davis</a:t>
            </a:r>
          </a:p>
          <a:p>
            <a:r>
              <a:rPr lang="en-US" dirty="0"/>
              <a:t>Management is a distinct process consisting of planning</a:t>
            </a:r>
            <a:r>
              <a:rPr lang="en-US" dirty="0" smtClean="0"/>
              <a:t>, organising</a:t>
            </a:r>
            <a:r>
              <a:rPr lang="en-US" dirty="0"/>
              <a:t>, actuating and controlling performed to </a:t>
            </a:r>
            <a:r>
              <a:rPr lang="en-US" dirty="0" smtClean="0"/>
              <a:t>determine and </a:t>
            </a:r>
            <a:r>
              <a:rPr lang="en-US" dirty="0"/>
              <a:t>accomplish the objectives by the use of people and resources</a:t>
            </a:r>
            <a:r>
              <a:rPr lang="en-US" dirty="0" smtClean="0"/>
              <a:t>. —</a:t>
            </a:r>
            <a:r>
              <a:rPr lang="en-US" i="1" dirty="0"/>
              <a:t>George R. Terry</a:t>
            </a:r>
            <a:endParaRPr lang="en-US" dirty="0"/>
          </a:p>
        </p:txBody>
      </p:sp>
    </p:spTree>
    <p:extLst>
      <p:ext uri="{BB962C8B-B14F-4D97-AF65-F5344CB8AC3E}">
        <p14:creationId xmlns:p14="http://schemas.microsoft.com/office/powerpoint/2010/main" val="2672591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Diagnostic Skills</a:t>
            </a:r>
            <a:endParaRPr lang="en-US" dirty="0"/>
          </a:p>
        </p:txBody>
      </p:sp>
      <p:sp>
        <p:nvSpPr>
          <p:cNvPr id="3" name="Content Placeholder 2"/>
          <p:cNvSpPr>
            <a:spLocks noGrp="1"/>
          </p:cNvSpPr>
          <p:nvPr>
            <p:ph sz="quarter" idx="1"/>
          </p:nvPr>
        </p:nvSpPr>
        <p:spPr/>
        <p:txBody>
          <a:bodyPr/>
          <a:lstStyle/>
          <a:p>
            <a:r>
              <a:rPr lang="en-US" dirty="0" smtClean="0"/>
              <a:t>It includes the ability to </a:t>
            </a:r>
            <a:r>
              <a:rPr lang="en-US" u="sng" dirty="0" smtClean="0"/>
              <a:t>analyse, examine and determine solution to management problem</a:t>
            </a:r>
            <a:r>
              <a:rPr lang="en-US" dirty="0" smtClean="0"/>
              <a:t>. </a:t>
            </a:r>
          </a:p>
          <a:p>
            <a:r>
              <a:rPr lang="en-US" dirty="0" smtClean="0"/>
              <a:t>This skill identifies key factors and understand how they inter relate to one another. </a:t>
            </a:r>
          </a:p>
          <a:p>
            <a:r>
              <a:rPr lang="en-US" dirty="0" smtClean="0"/>
              <a:t>A manager can effectively use this skills with a proper blend of </a:t>
            </a:r>
            <a:r>
              <a:rPr lang="en-US" u="sng" dirty="0" smtClean="0"/>
              <a:t>analytical ability with common sense and intelligence</a:t>
            </a:r>
            <a:r>
              <a:rPr lang="en-US" dirty="0" smtClean="0"/>
              <a:t>.</a:t>
            </a:r>
            <a:endParaRPr lang="en-US" dirty="0"/>
          </a:p>
        </p:txBody>
      </p:sp>
    </p:spTree>
    <p:extLst>
      <p:ext uri="{BB962C8B-B14F-4D97-AF65-F5344CB8AC3E}">
        <p14:creationId xmlns:p14="http://schemas.microsoft.com/office/powerpoint/2010/main" val="328080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Analytical Skills</a:t>
            </a:r>
            <a:endParaRPr lang="en-US" dirty="0"/>
          </a:p>
        </p:txBody>
      </p:sp>
      <p:sp>
        <p:nvSpPr>
          <p:cNvPr id="3" name="Content Placeholder 2"/>
          <p:cNvSpPr>
            <a:spLocks noGrp="1"/>
          </p:cNvSpPr>
          <p:nvPr>
            <p:ph sz="quarter" idx="1"/>
          </p:nvPr>
        </p:nvSpPr>
        <p:spPr/>
        <p:txBody>
          <a:bodyPr/>
          <a:lstStyle/>
          <a:p>
            <a:r>
              <a:rPr lang="en-US" dirty="0" smtClean="0"/>
              <a:t>This skill uses </a:t>
            </a:r>
            <a:r>
              <a:rPr lang="en-US" u="sng" dirty="0" smtClean="0"/>
              <a:t>scientific techniques to solve management problems</a:t>
            </a:r>
            <a:r>
              <a:rPr lang="en-US" dirty="0" smtClean="0"/>
              <a:t>. </a:t>
            </a:r>
          </a:p>
          <a:p>
            <a:r>
              <a:rPr lang="en-US" dirty="0" smtClean="0"/>
              <a:t>This skill identifies key factors and understands how they interrelate to one another. </a:t>
            </a:r>
          </a:p>
          <a:p>
            <a:r>
              <a:rPr lang="en-US" dirty="0" smtClean="0"/>
              <a:t>It is actually an ability to </a:t>
            </a:r>
            <a:r>
              <a:rPr lang="en-US" u="sng" dirty="0" smtClean="0"/>
              <a:t>diagnose and evaluate</a:t>
            </a:r>
            <a:r>
              <a:rPr lang="en-US" dirty="0" smtClean="0"/>
              <a:t>.</a:t>
            </a:r>
          </a:p>
          <a:p>
            <a:r>
              <a:rPr lang="en-US" dirty="0" smtClean="0"/>
              <a:t>Without analytical skill, there is no hope of long term success.</a:t>
            </a:r>
            <a:endParaRPr lang="en-US" dirty="0"/>
          </a:p>
        </p:txBody>
      </p:sp>
    </p:spTree>
    <p:extLst>
      <p:ext uri="{BB962C8B-B14F-4D97-AF65-F5344CB8AC3E}">
        <p14:creationId xmlns:p14="http://schemas.microsoft.com/office/powerpoint/2010/main" val="288763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Administrative Skills</a:t>
            </a:r>
            <a:endParaRPr lang="en-US" dirty="0"/>
          </a:p>
        </p:txBody>
      </p:sp>
      <p:sp>
        <p:nvSpPr>
          <p:cNvPr id="3" name="Content Placeholder 2"/>
          <p:cNvSpPr>
            <a:spLocks noGrp="1"/>
          </p:cNvSpPr>
          <p:nvPr>
            <p:ph sz="quarter" idx="1"/>
          </p:nvPr>
        </p:nvSpPr>
        <p:spPr/>
        <p:txBody>
          <a:bodyPr/>
          <a:lstStyle/>
          <a:p>
            <a:r>
              <a:rPr lang="en-US" dirty="0" smtClean="0"/>
              <a:t>Managers working at the top management levels have to contribute towards </a:t>
            </a:r>
            <a:r>
              <a:rPr lang="en-US" u="sng" dirty="0" smtClean="0"/>
              <a:t>framing plans and policies</a:t>
            </a:r>
            <a:r>
              <a:rPr lang="en-US" dirty="0" smtClean="0"/>
              <a:t>.</a:t>
            </a:r>
          </a:p>
          <a:p>
            <a:r>
              <a:rPr lang="en-US" dirty="0" smtClean="0"/>
              <a:t>They are expected to </a:t>
            </a:r>
            <a:r>
              <a:rPr lang="en-US" u="sng" dirty="0" smtClean="0"/>
              <a:t>coordinate</a:t>
            </a:r>
            <a:r>
              <a:rPr lang="en-US" dirty="0" smtClean="0"/>
              <a:t> various activities and ensure </a:t>
            </a:r>
            <a:r>
              <a:rPr lang="en-US" u="sng" dirty="0" smtClean="0"/>
              <a:t>conflict free </a:t>
            </a:r>
            <a:r>
              <a:rPr lang="en-US" dirty="0" smtClean="0"/>
              <a:t>working of the business, they install and carry out procedures to check progress of activities against plans.</a:t>
            </a:r>
            <a:endParaRPr lang="en-US" dirty="0"/>
          </a:p>
        </p:txBody>
      </p:sp>
    </p:spTree>
    <p:extLst>
      <p:ext uri="{BB962C8B-B14F-4D97-AF65-F5344CB8AC3E}">
        <p14:creationId xmlns:p14="http://schemas.microsoft.com/office/powerpoint/2010/main" val="3930796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Behavioral Skills</a:t>
            </a:r>
            <a:endParaRPr lang="en-US" dirty="0"/>
          </a:p>
        </p:txBody>
      </p:sp>
      <p:sp>
        <p:nvSpPr>
          <p:cNvPr id="3" name="Content Placeholder 2"/>
          <p:cNvSpPr>
            <a:spLocks noGrp="1"/>
          </p:cNvSpPr>
          <p:nvPr>
            <p:ph sz="quarter" idx="1"/>
          </p:nvPr>
        </p:nvSpPr>
        <p:spPr/>
        <p:txBody>
          <a:bodyPr/>
          <a:lstStyle/>
          <a:p>
            <a:r>
              <a:rPr lang="en-US" dirty="0" smtClean="0"/>
              <a:t>Behavioral Skills are necessary to coordinate, control and direct the activities of the subordinates. </a:t>
            </a:r>
          </a:p>
          <a:p>
            <a:r>
              <a:rPr lang="en-US" dirty="0" smtClean="0"/>
              <a:t>This skill enables managers to understand the behavior of people by </a:t>
            </a:r>
            <a:r>
              <a:rPr lang="en-US" u="sng" dirty="0" smtClean="0"/>
              <a:t>respecting their feelings and understanding their problems</a:t>
            </a:r>
            <a:r>
              <a:rPr lang="en-US" dirty="0" smtClean="0"/>
              <a:t>. </a:t>
            </a:r>
          </a:p>
          <a:p>
            <a:r>
              <a:rPr lang="en-US" dirty="0" smtClean="0"/>
              <a:t>This leads to </a:t>
            </a:r>
            <a:r>
              <a:rPr lang="en-US" u="sng" dirty="0" smtClean="0"/>
              <a:t>improved communication </a:t>
            </a:r>
            <a:r>
              <a:rPr lang="en-US" dirty="0" smtClean="0"/>
              <a:t>with subordinates who will be motivated to put in their efforts.</a:t>
            </a:r>
            <a:endParaRPr lang="en-US" dirty="0"/>
          </a:p>
        </p:txBody>
      </p:sp>
    </p:spTree>
    <p:extLst>
      <p:ext uri="{BB962C8B-B14F-4D97-AF65-F5344CB8AC3E}">
        <p14:creationId xmlns:p14="http://schemas.microsoft.com/office/powerpoint/2010/main" val="902789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LEVELS OF MANAGEMENT</a:t>
            </a:r>
            <a:endParaRPr lang="en-US" dirty="0"/>
          </a:p>
        </p:txBody>
      </p:sp>
    </p:spTree>
    <p:extLst>
      <p:ext uri="{BB962C8B-B14F-4D97-AF65-F5344CB8AC3E}">
        <p14:creationId xmlns:p14="http://schemas.microsoft.com/office/powerpoint/2010/main" val="3792460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686800" cy="4724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227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057400" y="2819400"/>
            <a:ext cx="6553200" cy="3276600"/>
          </a:xfrm>
        </p:spPr>
        <p:txBody>
          <a:bodyPr>
            <a:normAutofit/>
          </a:bodyPr>
          <a:lstStyle/>
          <a:p>
            <a:pPr marL="342900" indent="-342900" algn="l">
              <a:buAutoNum type="arabicPeriod"/>
            </a:pPr>
            <a:r>
              <a:rPr lang="en-US" sz="2400" dirty="0" smtClean="0"/>
              <a:t> </a:t>
            </a:r>
            <a:r>
              <a:rPr lang="en-US" sz="2400" dirty="0" smtClean="0"/>
              <a:t>F.W. Taylor</a:t>
            </a:r>
          </a:p>
          <a:p>
            <a:pPr marL="342900" indent="-342900" algn="l">
              <a:buAutoNum type="arabicPeriod"/>
            </a:pPr>
            <a:r>
              <a:rPr lang="en-US" sz="2400" dirty="0" smtClean="0"/>
              <a:t>Henry Fayol</a:t>
            </a:r>
            <a:endParaRPr lang="en-US" sz="2400" dirty="0"/>
          </a:p>
        </p:txBody>
      </p:sp>
      <p:sp>
        <p:nvSpPr>
          <p:cNvPr id="4" name="Title 3"/>
          <p:cNvSpPr>
            <a:spLocks noGrp="1"/>
          </p:cNvSpPr>
          <p:nvPr>
            <p:ph type="title"/>
          </p:nvPr>
        </p:nvSpPr>
        <p:spPr/>
        <p:txBody>
          <a:bodyPr/>
          <a:lstStyle/>
          <a:p>
            <a:r>
              <a:rPr lang="en-US" dirty="0" smtClean="0"/>
              <a:t>Evolution  of </a:t>
            </a:r>
            <a:r>
              <a:rPr lang="en-US" dirty="0" smtClean="0"/>
              <a:t>Management</a:t>
            </a:r>
            <a:endParaRPr lang="en-US" dirty="0"/>
          </a:p>
        </p:txBody>
      </p:sp>
    </p:spTree>
    <p:extLst>
      <p:ext uri="{BB962C8B-B14F-4D97-AF65-F5344CB8AC3E}">
        <p14:creationId xmlns:p14="http://schemas.microsoft.com/office/powerpoint/2010/main" val="37997396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Classical Approach to Management</a:t>
            </a:r>
            <a:endParaRPr lang="en-US" b="1"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dirty="0" smtClean="0"/>
              <a:t>Classical Approach to management supports the body of management thought based on the belief that employees have only </a:t>
            </a:r>
            <a:r>
              <a:rPr lang="en-US" u="sng" dirty="0" smtClean="0"/>
              <a:t>economical and physical needs</a:t>
            </a:r>
            <a:r>
              <a:rPr lang="en-US" dirty="0" smtClean="0"/>
              <a:t>. </a:t>
            </a:r>
          </a:p>
          <a:p>
            <a:r>
              <a:rPr lang="en-US" dirty="0" smtClean="0"/>
              <a:t>The </a:t>
            </a:r>
            <a:r>
              <a:rPr lang="en-US" u="sng" dirty="0" smtClean="0"/>
              <a:t>social needs and needs for job satisfaction either does not exist or are unimportant</a:t>
            </a:r>
            <a:r>
              <a:rPr lang="en-US" dirty="0" smtClean="0"/>
              <a:t>. </a:t>
            </a:r>
          </a:p>
          <a:p>
            <a:r>
              <a:rPr lang="en-US" dirty="0" smtClean="0"/>
              <a:t>It advocated high specialisation of labour, centralised decision making and </a:t>
            </a:r>
            <a:r>
              <a:rPr lang="en-US" u="sng" dirty="0" smtClean="0"/>
              <a:t>profit maximisation</a:t>
            </a:r>
            <a:r>
              <a:rPr lang="en-US" dirty="0" smtClean="0"/>
              <a:t>.</a:t>
            </a:r>
          </a:p>
          <a:p>
            <a:r>
              <a:rPr lang="en-US" dirty="0" smtClean="0"/>
              <a:t>Classical approach is the </a:t>
            </a:r>
            <a:r>
              <a:rPr lang="en-US" u="sng" dirty="0" smtClean="0"/>
              <a:t>oldest school of management </a:t>
            </a:r>
            <a:r>
              <a:rPr lang="en-US" dirty="0" smtClean="0"/>
              <a:t>thoughts. It started around 1900 and continued into the 1920’s. </a:t>
            </a:r>
          </a:p>
          <a:p>
            <a:r>
              <a:rPr lang="en-US" dirty="0" smtClean="0"/>
              <a:t>It is primarily concerned with increasing the efficiency of workers and organisation based on management practices.</a:t>
            </a:r>
            <a:endParaRPr lang="en-US" dirty="0"/>
          </a:p>
        </p:txBody>
      </p:sp>
    </p:spTree>
    <p:extLst>
      <p:ext uri="{BB962C8B-B14F-4D97-AF65-F5344CB8AC3E}">
        <p14:creationId xmlns:p14="http://schemas.microsoft.com/office/powerpoint/2010/main" val="2162988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602015351"/>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63191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Bureaucratic Approach to Management </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a:bodyPr>
          <a:lstStyle/>
          <a:p>
            <a:r>
              <a:rPr lang="en-US" b="1" u="sng" dirty="0"/>
              <a:t>Max Weber</a:t>
            </a:r>
            <a:r>
              <a:rPr lang="en-US" dirty="0"/>
              <a:t>, born to a wealthy family that had strong political ties in Germany, became a sociologist, editor, consultant to government, and author. </a:t>
            </a:r>
            <a:endParaRPr lang="en-US" dirty="0" smtClean="0"/>
          </a:p>
          <a:p>
            <a:r>
              <a:rPr lang="en-US" dirty="0" smtClean="0"/>
              <a:t>Because </a:t>
            </a:r>
            <a:r>
              <a:rPr lang="en-US" dirty="0"/>
              <a:t>of his various positions, he experienced the social upheaval brought on by the Industrial Revolution. He saw the emerging forms of organization as having broad implications for managers and society. </a:t>
            </a:r>
            <a:endParaRPr lang="en-US" dirty="0" smtClean="0"/>
          </a:p>
          <a:p>
            <a:r>
              <a:rPr lang="en-US" dirty="0" smtClean="0"/>
              <a:t>He believed in strictly following rules which would make bureaucracy highly efficient form of organisation founded on principles of logic, orders and legitimate authority.</a:t>
            </a:r>
            <a:endParaRPr lang="en-US" dirty="0"/>
          </a:p>
          <a:p>
            <a:endParaRPr lang="en-US" dirty="0"/>
          </a:p>
        </p:txBody>
      </p:sp>
    </p:spTree>
    <p:extLst>
      <p:ext uri="{BB962C8B-B14F-4D97-AF65-F5344CB8AC3E}">
        <p14:creationId xmlns:p14="http://schemas.microsoft.com/office/powerpoint/2010/main" val="257583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Management brings together basic resources popularly known as 6M’s – Men, Materials, Machines, Methods, Money and Markets.</a:t>
            </a:r>
          </a:p>
          <a:p>
            <a:r>
              <a:rPr lang="en-US" dirty="0" smtClean="0"/>
              <a:t>This helps to achieve the expected results quickly and economically in terms of production, sales, profits and goodwill in the market.</a:t>
            </a:r>
          </a:p>
          <a:p>
            <a:endParaRPr lang="en-US" dirty="0"/>
          </a:p>
        </p:txBody>
      </p:sp>
    </p:spTree>
    <p:extLst>
      <p:ext uri="{BB962C8B-B14F-4D97-AF65-F5344CB8AC3E}">
        <p14:creationId xmlns:p14="http://schemas.microsoft.com/office/powerpoint/2010/main" val="3971215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Bureaucratic Organisation</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85000" lnSpcReduction="10000"/>
          </a:bodyPr>
          <a:lstStyle/>
          <a:p>
            <a:pPr marL="514350" indent="-514350">
              <a:buFont typeface="+mj-lt"/>
              <a:buAutoNum type="arabicPeriod"/>
            </a:pPr>
            <a:r>
              <a:rPr lang="en-US" dirty="0" smtClean="0"/>
              <a:t>Clear act of </a:t>
            </a:r>
            <a:r>
              <a:rPr lang="en-US" u="sng" dirty="0" smtClean="0"/>
              <a:t>division of labour </a:t>
            </a:r>
            <a:r>
              <a:rPr lang="en-US" dirty="0" smtClean="0"/>
              <a:t>based on competence and functional specialisation.</a:t>
            </a:r>
          </a:p>
          <a:p>
            <a:pPr marL="514350" indent="-514350">
              <a:buFont typeface="+mj-lt"/>
              <a:buAutoNum type="arabicPeriod"/>
            </a:pPr>
            <a:r>
              <a:rPr lang="en-US" dirty="0" smtClean="0"/>
              <a:t>A well defined </a:t>
            </a:r>
            <a:r>
              <a:rPr lang="en-US" u="sng" dirty="0" smtClean="0"/>
              <a:t>hierarchy</a:t>
            </a:r>
            <a:r>
              <a:rPr lang="en-US" dirty="0" smtClean="0"/>
              <a:t> of authority.</a:t>
            </a:r>
          </a:p>
          <a:p>
            <a:pPr marL="514350" indent="-514350">
              <a:buFont typeface="+mj-lt"/>
              <a:buAutoNum type="arabicPeriod"/>
            </a:pPr>
            <a:r>
              <a:rPr lang="en-US" dirty="0" smtClean="0"/>
              <a:t>A bureaucrat seeks </a:t>
            </a:r>
            <a:r>
              <a:rPr lang="en-US" u="sng" dirty="0" smtClean="0"/>
              <a:t>rationality, objectivity and consistency </a:t>
            </a:r>
            <a:r>
              <a:rPr lang="en-US" dirty="0" smtClean="0"/>
              <a:t>for his organisation.</a:t>
            </a:r>
          </a:p>
          <a:p>
            <a:pPr marL="514350" indent="-514350">
              <a:buFont typeface="+mj-lt"/>
              <a:buAutoNum type="arabicPeriod"/>
            </a:pPr>
            <a:r>
              <a:rPr lang="en-US" dirty="0" smtClean="0"/>
              <a:t>Interpersonal relations are based on </a:t>
            </a:r>
            <a:r>
              <a:rPr lang="en-US" u="sng" dirty="0" smtClean="0"/>
              <a:t>positions</a:t>
            </a:r>
            <a:r>
              <a:rPr lang="en-US" dirty="0" smtClean="0"/>
              <a:t> and not personalities.</a:t>
            </a:r>
          </a:p>
          <a:p>
            <a:pPr marL="514350" indent="-514350">
              <a:buFont typeface="+mj-lt"/>
              <a:buAutoNum type="arabicPeriod"/>
            </a:pPr>
            <a:r>
              <a:rPr lang="en-US" dirty="0" smtClean="0"/>
              <a:t>A system of </a:t>
            </a:r>
            <a:r>
              <a:rPr lang="en-US" u="sng" dirty="0" smtClean="0"/>
              <a:t>rules</a:t>
            </a:r>
            <a:r>
              <a:rPr lang="en-US" dirty="0" smtClean="0"/>
              <a:t> covering the duties and rights of employees.</a:t>
            </a:r>
          </a:p>
          <a:p>
            <a:pPr marL="514350" indent="-514350">
              <a:buFont typeface="+mj-lt"/>
              <a:buAutoNum type="arabicPeriod"/>
            </a:pPr>
            <a:r>
              <a:rPr lang="en-US" dirty="0" smtClean="0"/>
              <a:t>A system of </a:t>
            </a:r>
            <a:r>
              <a:rPr lang="en-US" u="sng" dirty="0" smtClean="0"/>
              <a:t>procedures</a:t>
            </a:r>
            <a:r>
              <a:rPr lang="en-US" dirty="0" smtClean="0"/>
              <a:t> for dealing with work situations.</a:t>
            </a:r>
          </a:p>
          <a:p>
            <a:pPr marL="514350" indent="-514350">
              <a:buFont typeface="+mj-lt"/>
              <a:buAutoNum type="arabicPeriod"/>
            </a:pPr>
            <a:r>
              <a:rPr lang="en-US" dirty="0" smtClean="0"/>
              <a:t>Selection and promotion based on technical competency.</a:t>
            </a:r>
          </a:p>
          <a:p>
            <a:pPr marL="514350" indent="-514350">
              <a:buFont typeface="+mj-lt"/>
              <a:buAutoNum type="arabicPeriod"/>
            </a:pPr>
            <a:r>
              <a:rPr lang="en-US" dirty="0" smtClean="0"/>
              <a:t>Bureaucracy recognizes only </a:t>
            </a:r>
            <a:r>
              <a:rPr lang="en-US" u="sng" dirty="0" smtClean="0"/>
              <a:t>legal power </a:t>
            </a:r>
            <a:r>
              <a:rPr lang="en-US" dirty="0" smtClean="0"/>
              <a:t>and authority given to each position in the organisation.</a:t>
            </a:r>
            <a:endParaRPr lang="en-US" dirty="0"/>
          </a:p>
        </p:txBody>
      </p:sp>
    </p:spTree>
    <p:extLst>
      <p:ext uri="{BB962C8B-B14F-4D97-AF65-F5344CB8AC3E}">
        <p14:creationId xmlns:p14="http://schemas.microsoft.com/office/powerpoint/2010/main" val="4203459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Bureaucracy</a:t>
            </a:r>
            <a:endParaRPr lang="en-US" dirty="0"/>
          </a:p>
        </p:txBody>
      </p:sp>
      <p:sp>
        <p:nvSpPr>
          <p:cNvPr id="3" name="Content Placeholder 2"/>
          <p:cNvSpPr>
            <a:spLocks noGrp="1"/>
          </p:cNvSpPr>
          <p:nvPr>
            <p:ph sz="quarter" idx="1"/>
          </p:nvPr>
        </p:nvSpPr>
        <p:spPr/>
        <p:txBody>
          <a:bodyPr/>
          <a:lstStyle/>
          <a:p>
            <a:r>
              <a:rPr lang="en-US" dirty="0" smtClean="0"/>
              <a:t>Rigid Model</a:t>
            </a:r>
          </a:p>
          <a:p>
            <a:r>
              <a:rPr lang="en-US" dirty="0" smtClean="0"/>
              <a:t>Does not recognize importance of human relations in an organisation</a:t>
            </a:r>
          </a:p>
          <a:p>
            <a:r>
              <a:rPr lang="en-US" dirty="0" smtClean="0"/>
              <a:t>Blind faith in rules and regulations</a:t>
            </a:r>
          </a:p>
          <a:p>
            <a:r>
              <a:rPr lang="en-US" dirty="0" smtClean="0"/>
              <a:t>Too much of red tapism and paperwork</a:t>
            </a:r>
          </a:p>
          <a:p>
            <a:r>
              <a:rPr lang="en-US" dirty="0" smtClean="0"/>
              <a:t>Resistance to change by employees</a:t>
            </a:r>
            <a:endParaRPr lang="en-US" dirty="0"/>
          </a:p>
        </p:txBody>
      </p:sp>
    </p:spTree>
    <p:extLst>
      <p:ext uri="{BB962C8B-B14F-4D97-AF65-F5344CB8AC3E}">
        <p14:creationId xmlns:p14="http://schemas.microsoft.com/office/powerpoint/2010/main" val="3484526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Scientific Approach to Management</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10000"/>
          </a:bodyPr>
          <a:lstStyle/>
          <a:p>
            <a:r>
              <a:rPr lang="en-US" dirty="0" smtClean="0"/>
              <a:t>The major </a:t>
            </a:r>
            <a:r>
              <a:rPr lang="en-US" dirty="0"/>
              <a:t>contributor to this approach was </a:t>
            </a:r>
            <a:r>
              <a:rPr lang="en-US" i="1" dirty="0"/>
              <a:t>F. W. Taylor </a:t>
            </a:r>
            <a:r>
              <a:rPr lang="en-US" dirty="0"/>
              <a:t>(1856–1917), the ‘father’ </a:t>
            </a:r>
            <a:r>
              <a:rPr lang="en-US" dirty="0" smtClean="0"/>
              <a:t>of scientific </a:t>
            </a:r>
            <a:r>
              <a:rPr lang="en-US" dirty="0"/>
              <a:t>management</a:t>
            </a:r>
            <a:r>
              <a:rPr lang="en-US" dirty="0" smtClean="0"/>
              <a:t>. </a:t>
            </a:r>
          </a:p>
          <a:p>
            <a:r>
              <a:rPr lang="en-US" dirty="0" smtClean="0"/>
              <a:t>Taylor </a:t>
            </a:r>
            <a:r>
              <a:rPr lang="en-US" dirty="0"/>
              <a:t>believed that </a:t>
            </a:r>
            <a:r>
              <a:rPr lang="en-US" dirty="0" smtClean="0"/>
              <a:t> there </a:t>
            </a:r>
            <a:r>
              <a:rPr lang="en-US" dirty="0"/>
              <a:t>is </a:t>
            </a:r>
            <a:r>
              <a:rPr lang="en-US" b="1" u="sng" dirty="0" smtClean="0"/>
              <a:t>One Best Way </a:t>
            </a:r>
            <a:r>
              <a:rPr lang="en-US" dirty="0" smtClean="0"/>
              <a:t>of doing a work. Work standards and practices could be established thru experimentation and observation.</a:t>
            </a:r>
          </a:p>
          <a:p>
            <a:r>
              <a:rPr lang="en-US" dirty="0" smtClean="0"/>
              <a:t>Each </a:t>
            </a:r>
            <a:r>
              <a:rPr lang="en-US" dirty="0"/>
              <a:t>job </a:t>
            </a:r>
            <a:r>
              <a:rPr lang="en-US" dirty="0" smtClean="0"/>
              <a:t>was broken </a:t>
            </a:r>
            <a:r>
              <a:rPr lang="en-US" dirty="0"/>
              <a:t>down into component parts, each part timed and the parts rearranged into the </a:t>
            </a:r>
            <a:r>
              <a:rPr lang="en-US" dirty="0" smtClean="0"/>
              <a:t>most efficient </a:t>
            </a:r>
            <a:r>
              <a:rPr lang="en-US" dirty="0"/>
              <a:t>method of working</a:t>
            </a:r>
            <a:r>
              <a:rPr lang="en-US" dirty="0" smtClean="0"/>
              <a:t>.</a:t>
            </a:r>
          </a:p>
          <a:p>
            <a:r>
              <a:rPr lang="en-US" dirty="0" smtClean="0"/>
              <a:t>He stated that it was management’s duty to determine the </a:t>
            </a:r>
            <a:r>
              <a:rPr lang="en-US" u="sng" dirty="0" smtClean="0"/>
              <a:t>kind of work</a:t>
            </a:r>
            <a:r>
              <a:rPr lang="en-US" dirty="0" smtClean="0"/>
              <a:t> for which employee was suitable.</a:t>
            </a:r>
          </a:p>
          <a:p>
            <a:r>
              <a:rPr lang="en-US" dirty="0" smtClean="0"/>
              <a:t>He supported </a:t>
            </a:r>
            <a:r>
              <a:rPr lang="en-US" u="sng" dirty="0" smtClean="0"/>
              <a:t>efficiency and improved production</a:t>
            </a:r>
            <a:r>
              <a:rPr lang="en-US" dirty="0" smtClean="0"/>
              <a:t>. Both employers and employees stand to gain due to maximum output.</a:t>
            </a:r>
            <a:endParaRPr lang="en-US" dirty="0"/>
          </a:p>
        </p:txBody>
      </p:sp>
    </p:spTree>
    <p:extLst>
      <p:ext uri="{BB962C8B-B14F-4D97-AF65-F5344CB8AC3E}">
        <p14:creationId xmlns:p14="http://schemas.microsoft.com/office/powerpoint/2010/main" val="2399909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of Scientific Management</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Time &amp; Motion Study</a:t>
            </a:r>
          </a:p>
          <a:p>
            <a:pPr marL="514350" indent="-514350">
              <a:buFont typeface="+mj-lt"/>
              <a:buAutoNum type="arabicPeriod"/>
            </a:pPr>
            <a:r>
              <a:rPr lang="en-US" dirty="0" smtClean="0"/>
              <a:t>Fatigue Study</a:t>
            </a:r>
          </a:p>
          <a:p>
            <a:pPr marL="514350" indent="-514350">
              <a:buFont typeface="+mj-lt"/>
              <a:buAutoNum type="arabicPeriod"/>
            </a:pPr>
            <a:r>
              <a:rPr lang="en-US" dirty="0" smtClean="0"/>
              <a:t>Mental Revolution</a:t>
            </a:r>
          </a:p>
          <a:p>
            <a:pPr marL="514350" indent="-514350">
              <a:buFont typeface="+mj-lt"/>
              <a:buAutoNum type="arabicPeriod"/>
            </a:pPr>
            <a:r>
              <a:rPr lang="en-US" dirty="0" smtClean="0"/>
              <a:t>Differential Payment</a:t>
            </a:r>
          </a:p>
          <a:p>
            <a:pPr marL="514350" indent="-514350">
              <a:buFont typeface="+mj-lt"/>
              <a:buAutoNum type="arabicPeriod"/>
            </a:pPr>
            <a:r>
              <a:rPr lang="en-US" dirty="0" smtClean="0"/>
              <a:t>Standardization</a:t>
            </a:r>
          </a:p>
          <a:p>
            <a:pPr marL="514350" indent="-514350">
              <a:buFont typeface="+mj-lt"/>
              <a:buAutoNum type="arabicPeriod"/>
            </a:pPr>
            <a:r>
              <a:rPr lang="en-US" dirty="0" smtClean="0"/>
              <a:t>Reorganization Of Supervision</a:t>
            </a:r>
            <a:endParaRPr lang="en-US" dirty="0"/>
          </a:p>
        </p:txBody>
      </p:sp>
    </p:spTree>
    <p:extLst>
      <p:ext uri="{BB962C8B-B14F-4D97-AF65-F5344CB8AC3E}">
        <p14:creationId xmlns:p14="http://schemas.microsoft.com/office/powerpoint/2010/main" val="104590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Scientific Management</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Workers did not enjoy freedom of choice.</a:t>
            </a:r>
          </a:p>
          <a:p>
            <a:pPr marL="514350" indent="-514350">
              <a:buFont typeface="+mj-lt"/>
              <a:buAutoNum type="arabicPeriod"/>
            </a:pPr>
            <a:r>
              <a:rPr lang="en-US" dirty="0" smtClean="0"/>
              <a:t>Too much emphasis on division of work resulted into breaking the work into smaller parts.</a:t>
            </a:r>
          </a:p>
          <a:p>
            <a:pPr marL="514350" indent="-514350">
              <a:buFont typeface="+mj-lt"/>
              <a:buAutoNum type="arabicPeriod"/>
            </a:pPr>
            <a:r>
              <a:rPr lang="en-US" dirty="0" smtClean="0"/>
              <a:t>Payment based on performance brought about ill feeling among some workers.</a:t>
            </a:r>
          </a:p>
          <a:p>
            <a:pPr marL="514350" indent="-514350">
              <a:buFont typeface="+mj-lt"/>
              <a:buAutoNum type="arabicPeriod"/>
            </a:pPr>
            <a:r>
              <a:rPr lang="en-US" dirty="0" smtClean="0"/>
              <a:t>Bargaining about wage rates were not allowed as every job was measured and rated scientifically.</a:t>
            </a:r>
          </a:p>
          <a:p>
            <a:pPr marL="514350" indent="-514350">
              <a:buFont typeface="+mj-lt"/>
              <a:buAutoNum type="arabicPeriod"/>
            </a:pPr>
            <a:r>
              <a:rPr lang="en-US" dirty="0" smtClean="0"/>
              <a:t>Planning and control was given exclusively in the hands of managers.</a:t>
            </a:r>
          </a:p>
          <a:p>
            <a:pPr marL="514350" indent="-514350">
              <a:buFont typeface="+mj-lt"/>
              <a:buAutoNum type="arabicPeriod"/>
            </a:pPr>
            <a:endParaRPr lang="en-US" dirty="0"/>
          </a:p>
        </p:txBody>
      </p:sp>
    </p:spTree>
    <p:extLst>
      <p:ext uri="{BB962C8B-B14F-4D97-AF65-F5344CB8AC3E}">
        <p14:creationId xmlns:p14="http://schemas.microsoft.com/office/powerpoint/2010/main" val="3924983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Administrative Approach to Management</a:t>
            </a:r>
            <a:endParaRPr lang="en-US" dirty="0"/>
          </a:p>
        </p:txBody>
      </p:sp>
      <p:sp>
        <p:nvSpPr>
          <p:cNvPr id="3" name="Content Placeholder 2"/>
          <p:cNvSpPr>
            <a:spLocks noGrp="1"/>
          </p:cNvSpPr>
          <p:nvPr>
            <p:ph sz="quarter" idx="1"/>
          </p:nvPr>
        </p:nvSpPr>
        <p:spPr/>
        <p:txBody>
          <a:bodyPr/>
          <a:lstStyle/>
          <a:p>
            <a:pPr marL="0" indent="0">
              <a:buNone/>
            </a:pPr>
            <a:r>
              <a:rPr lang="en-US" b="1" u="sng" dirty="0" smtClean="0"/>
              <a:t>Henri Fayol</a:t>
            </a:r>
          </a:p>
          <a:p>
            <a:r>
              <a:rPr lang="en-US" dirty="0" smtClean="0"/>
              <a:t>The </a:t>
            </a:r>
            <a:r>
              <a:rPr lang="en-US" dirty="0"/>
              <a:t>most notable </a:t>
            </a:r>
            <a:r>
              <a:rPr lang="en-US" dirty="0" smtClean="0"/>
              <a:t>contributor was </a:t>
            </a:r>
            <a:r>
              <a:rPr lang="en-US" dirty="0"/>
              <a:t>Henri Fayol (1841-1925). His book General and Industrial management presents a management philosophy that still guides many modern managers. </a:t>
            </a:r>
            <a:endParaRPr lang="en-US" dirty="0" smtClean="0"/>
          </a:p>
          <a:p>
            <a:r>
              <a:rPr lang="en-US" dirty="0" smtClean="0"/>
              <a:t>Because </a:t>
            </a:r>
            <a:r>
              <a:rPr lang="en-US" dirty="0"/>
              <a:t>of his writings on elements and general principles of management, Henri Fayol is usually regarded as the </a:t>
            </a:r>
            <a:r>
              <a:rPr lang="en-US" dirty="0" smtClean="0"/>
              <a:t>Pioneer </a:t>
            </a:r>
            <a:r>
              <a:rPr lang="en-US" dirty="0"/>
              <a:t>of administrative </a:t>
            </a:r>
            <a:r>
              <a:rPr lang="en-US" dirty="0" smtClean="0"/>
              <a:t>theory and also Father of Modern Management.</a:t>
            </a:r>
            <a:endParaRPr lang="en-US" dirty="0"/>
          </a:p>
        </p:txBody>
      </p:sp>
    </p:spTree>
    <p:extLst>
      <p:ext uri="{BB962C8B-B14F-4D97-AF65-F5344CB8AC3E}">
        <p14:creationId xmlns:p14="http://schemas.microsoft.com/office/powerpoint/2010/main" val="41437569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14 Principles of Management</a:t>
            </a:r>
            <a:endParaRPr lang="en-US" sz="3600" b="1"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pPr marL="514350" indent="-514350">
              <a:buFont typeface="+mj-lt"/>
              <a:buAutoNum type="arabicPeriod"/>
            </a:pPr>
            <a:r>
              <a:rPr lang="en-US" dirty="0" smtClean="0"/>
              <a:t>Division of Work</a:t>
            </a:r>
          </a:p>
          <a:p>
            <a:pPr marL="514350" indent="-514350">
              <a:buFont typeface="+mj-lt"/>
              <a:buAutoNum type="arabicPeriod"/>
            </a:pPr>
            <a:r>
              <a:rPr lang="en-US" dirty="0" smtClean="0"/>
              <a:t>Authority and Responsibility</a:t>
            </a:r>
          </a:p>
          <a:p>
            <a:pPr marL="514350" indent="-514350">
              <a:buFont typeface="+mj-lt"/>
              <a:buAutoNum type="arabicPeriod"/>
            </a:pPr>
            <a:r>
              <a:rPr lang="en-US" dirty="0" smtClean="0"/>
              <a:t>Discipline</a:t>
            </a:r>
          </a:p>
          <a:p>
            <a:pPr marL="514350" indent="-514350">
              <a:buFont typeface="+mj-lt"/>
              <a:buAutoNum type="arabicPeriod"/>
            </a:pPr>
            <a:r>
              <a:rPr lang="en-US" dirty="0" smtClean="0"/>
              <a:t>Unity of Command</a:t>
            </a:r>
          </a:p>
          <a:p>
            <a:pPr marL="514350" indent="-514350">
              <a:buFont typeface="+mj-lt"/>
              <a:buAutoNum type="arabicPeriod"/>
            </a:pPr>
            <a:r>
              <a:rPr lang="en-US" dirty="0" smtClean="0"/>
              <a:t>Unity of Direction</a:t>
            </a:r>
          </a:p>
          <a:p>
            <a:pPr marL="514350" indent="-514350">
              <a:buFont typeface="+mj-lt"/>
              <a:buAutoNum type="arabicPeriod"/>
            </a:pPr>
            <a:r>
              <a:rPr lang="en-US" dirty="0" smtClean="0"/>
              <a:t>Subordination of individual interest to general interest</a:t>
            </a:r>
          </a:p>
          <a:p>
            <a:pPr marL="514350" indent="-514350">
              <a:buFont typeface="+mj-lt"/>
              <a:buAutoNum type="arabicPeriod"/>
            </a:pPr>
            <a:r>
              <a:rPr lang="en-US" dirty="0" smtClean="0"/>
              <a:t>Centralization</a:t>
            </a:r>
          </a:p>
          <a:p>
            <a:pPr marL="514350" indent="-514350">
              <a:buFont typeface="+mj-lt"/>
              <a:buAutoNum type="arabicPeriod"/>
            </a:pPr>
            <a:r>
              <a:rPr lang="en-US" dirty="0" smtClean="0"/>
              <a:t>Remuneration</a:t>
            </a:r>
          </a:p>
          <a:p>
            <a:pPr marL="514350" indent="-514350">
              <a:buFont typeface="+mj-lt"/>
              <a:buAutoNum type="arabicPeriod"/>
            </a:pPr>
            <a:r>
              <a:rPr lang="en-US" dirty="0" smtClean="0"/>
              <a:t>Scalar Chain</a:t>
            </a:r>
          </a:p>
          <a:p>
            <a:pPr marL="514350" indent="-514350">
              <a:buFont typeface="+mj-lt"/>
              <a:buAutoNum type="arabicPeriod"/>
            </a:pPr>
            <a:r>
              <a:rPr lang="en-US" dirty="0" smtClean="0"/>
              <a:t>Order</a:t>
            </a:r>
          </a:p>
          <a:p>
            <a:pPr marL="514350" indent="-514350">
              <a:buFont typeface="+mj-lt"/>
              <a:buAutoNum type="arabicPeriod"/>
            </a:pPr>
            <a:r>
              <a:rPr lang="en-US" dirty="0" smtClean="0"/>
              <a:t>Equity</a:t>
            </a:r>
          </a:p>
          <a:p>
            <a:pPr marL="514350" indent="-514350">
              <a:buFont typeface="+mj-lt"/>
              <a:buAutoNum type="arabicPeriod"/>
            </a:pPr>
            <a:r>
              <a:rPr lang="en-US" dirty="0" smtClean="0"/>
              <a:t>Stability of Tenure</a:t>
            </a:r>
          </a:p>
          <a:p>
            <a:pPr marL="514350" indent="-514350">
              <a:buFont typeface="+mj-lt"/>
              <a:buAutoNum type="arabicPeriod"/>
            </a:pPr>
            <a:r>
              <a:rPr lang="en-US" dirty="0" smtClean="0"/>
              <a:t>Initiative</a:t>
            </a:r>
          </a:p>
          <a:p>
            <a:pPr marL="514350" indent="-514350">
              <a:buFont typeface="+mj-lt"/>
              <a:buAutoNum type="arabicPeriod"/>
            </a:pPr>
            <a:r>
              <a:rPr lang="en-US" dirty="0" smtClean="0"/>
              <a:t>Esprit de Corps</a:t>
            </a:r>
          </a:p>
          <a:p>
            <a:endParaRPr lang="en-US" dirty="0" smtClean="0"/>
          </a:p>
        </p:txBody>
      </p:sp>
    </p:spTree>
    <p:extLst>
      <p:ext uri="{BB962C8B-B14F-4D97-AF65-F5344CB8AC3E}">
        <p14:creationId xmlns:p14="http://schemas.microsoft.com/office/powerpoint/2010/main" val="5096737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254752"/>
          </a:xfrm>
        </p:spPr>
        <p:txBody>
          <a:bodyPr>
            <a:normAutofit fontScale="85000" lnSpcReduction="20000"/>
          </a:bodyPr>
          <a:lstStyle/>
          <a:p>
            <a:r>
              <a:rPr lang="en-US" dirty="0" smtClean="0"/>
              <a:t>Mary Parker Follet :</a:t>
            </a:r>
          </a:p>
          <a:p>
            <a:r>
              <a:rPr lang="en-US" dirty="0" smtClean="0"/>
              <a:t>Mary Parker Follet was educated at Cambridge and Harvard University. She had academic accomplishment in philosophy, history and political science. </a:t>
            </a:r>
          </a:p>
          <a:p>
            <a:r>
              <a:rPr lang="en-US" dirty="0" smtClean="0"/>
              <a:t>She made valuable contribution on group dynamics, human relations and authority exercise. She attempted to interpret classical management principles in terms of human factors. </a:t>
            </a:r>
          </a:p>
          <a:p>
            <a:r>
              <a:rPr lang="en-US" dirty="0" smtClean="0"/>
              <a:t>She was a woman of very wide culture. She was keenly interested in religion, music, poetry, nature and history. She worked on minimum wages board and was deeply concerned about the welfare of workers. </a:t>
            </a:r>
          </a:p>
          <a:p>
            <a:r>
              <a:rPr lang="en-US" dirty="0" smtClean="0"/>
              <a:t>She was firmly convinced that all management problems in human relations are based on the opinion that man is basically constructive and cooperative.</a:t>
            </a:r>
          </a:p>
          <a:p>
            <a:r>
              <a:rPr lang="en-US" dirty="0" smtClean="0"/>
              <a:t>Her approach was democratic and human. She had very sympathy for workers but urged them strongly to give up aggressive attitude.</a:t>
            </a:r>
          </a:p>
          <a:p>
            <a:endParaRPr lang="en-US" dirty="0"/>
          </a:p>
          <a:p>
            <a:endParaRPr lang="en-US" dirty="0"/>
          </a:p>
        </p:txBody>
      </p:sp>
    </p:spTree>
    <p:extLst>
      <p:ext uri="{BB962C8B-B14F-4D97-AF65-F5344CB8AC3E}">
        <p14:creationId xmlns:p14="http://schemas.microsoft.com/office/powerpoint/2010/main" val="89353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lstStyle/>
          <a:p>
            <a:r>
              <a:rPr lang="en-US" dirty="0" smtClean="0"/>
              <a:t>She proposed 4 principles as guide to management thinking :</a:t>
            </a:r>
          </a:p>
          <a:p>
            <a:pPr marL="514350" indent="-514350">
              <a:buFont typeface="+mj-lt"/>
              <a:buAutoNum type="arabicPeriod"/>
            </a:pPr>
            <a:r>
              <a:rPr lang="en-US" dirty="0" smtClean="0"/>
              <a:t>Coordination by direct contact of responsible people.</a:t>
            </a:r>
          </a:p>
          <a:p>
            <a:pPr marL="514350" indent="-514350">
              <a:buFont typeface="+mj-lt"/>
              <a:buAutoNum type="arabicPeriod"/>
            </a:pPr>
            <a:r>
              <a:rPr lang="en-US" dirty="0" smtClean="0"/>
              <a:t>Coordination in the early stages.</a:t>
            </a:r>
          </a:p>
          <a:p>
            <a:pPr marL="514350" indent="-514350">
              <a:buFont typeface="+mj-lt"/>
              <a:buAutoNum type="arabicPeriod"/>
            </a:pPr>
            <a:r>
              <a:rPr lang="en-US" dirty="0" smtClean="0"/>
              <a:t>Coordination as the reciprocal relating to all factors in the situation.</a:t>
            </a:r>
          </a:p>
          <a:p>
            <a:pPr marL="514350" indent="-514350">
              <a:buFont typeface="+mj-lt"/>
              <a:buAutoNum type="arabicPeriod"/>
            </a:pPr>
            <a:r>
              <a:rPr lang="en-US" dirty="0" smtClean="0"/>
              <a:t>Coordination as a continuing process.</a:t>
            </a:r>
            <a:endParaRPr lang="en-US" dirty="0"/>
          </a:p>
        </p:txBody>
      </p:sp>
    </p:spTree>
    <p:extLst>
      <p:ext uri="{BB962C8B-B14F-4D97-AF65-F5344CB8AC3E}">
        <p14:creationId xmlns:p14="http://schemas.microsoft.com/office/powerpoint/2010/main" val="3291911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Behavioural Approach to Management</a:t>
            </a:r>
            <a:endParaRPr lang="en-US" b="1"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IN" dirty="0"/>
              <a:t>The Behavioral approach to management evolved mainly because the practicing managers discovered that adopting the ideas of the classical approach </a:t>
            </a:r>
            <a:r>
              <a:rPr lang="en-IN" u="sng" dirty="0"/>
              <a:t>failed to achieve total efficiency and workplace harmony</a:t>
            </a:r>
            <a:r>
              <a:rPr lang="en-IN" dirty="0"/>
              <a:t>. The </a:t>
            </a:r>
            <a:r>
              <a:rPr lang="en-IN" dirty="0" smtClean="0"/>
              <a:t>behavioural </a:t>
            </a:r>
            <a:r>
              <a:rPr lang="en-IN" dirty="0"/>
              <a:t>approach to management highlighted what the classical advocates overlooked – the human aspect.</a:t>
            </a:r>
            <a:endParaRPr lang="en-IN" dirty="0" smtClean="0"/>
          </a:p>
          <a:p>
            <a:r>
              <a:rPr lang="en-IN" dirty="0" smtClean="0"/>
              <a:t>The</a:t>
            </a:r>
            <a:r>
              <a:rPr lang="en-IN" dirty="0"/>
              <a:t> behavioral management theory is often called the </a:t>
            </a:r>
            <a:r>
              <a:rPr lang="en-IN" b="1" u="sng" dirty="0"/>
              <a:t>human relations movement </a:t>
            </a:r>
            <a:r>
              <a:rPr lang="en-IN" dirty="0"/>
              <a:t>because it addresses the human dimension of work</a:t>
            </a:r>
            <a:r>
              <a:rPr lang="en-IN" dirty="0" smtClean="0"/>
              <a:t>.</a:t>
            </a:r>
            <a:r>
              <a:rPr lang="en-US" dirty="0" smtClean="0"/>
              <a:t> </a:t>
            </a:r>
          </a:p>
          <a:p>
            <a:r>
              <a:rPr lang="en-IN" dirty="0"/>
              <a:t>Behavioral theorists believed that a better understanding of human behavior at work, such as motivation, conflict, expectations, and group dynamics, improved productivity</a:t>
            </a:r>
            <a:r>
              <a:rPr lang="en-IN" dirty="0" smtClean="0"/>
              <a:t>.</a:t>
            </a:r>
          </a:p>
        </p:txBody>
      </p:sp>
    </p:spTree>
    <p:extLst>
      <p:ext uri="{BB962C8B-B14F-4D97-AF65-F5344CB8AC3E}">
        <p14:creationId xmlns:p14="http://schemas.microsoft.com/office/powerpoint/2010/main" val="151901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200400" y="2743200"/>
            <a:ext cx="3124200" cy="1673225"/>
          </a:xfrm>
        </p:spPr>
        <p:txBody>
          <a:bodyPr>
            <a:noAutofit/>
          </a:bodyPr>
          <a:lstStyle/>
          <a:p>
            <a:pPr marL="342900" indent="-342900" algn="l">
              <a:buAutoNum type="arabicPeriod"/>
            </a:pPr>
            <a:r>
              <a:rPr lang="en-US" sz="2400" dirty="0" smtClean="0"/>
              <a:t>Manpower</a:t>
            </a:r>
          </a:p>
          <a:p>
            <a:pPr marL="342900" indent="-342900" algn="l">
              <a:buAutoNum type="arabicPeriod"/>
            </a:pPr>
            <a:r>
              <a:rPr lang="en-US" sz="2400" dirty="0" smtClean="0"/>
              <a:t>Machines</a:t>
            </a:r>
          </a:p>
          <a:p>
            <a:pPr marL="342900" indent="-342900" algn="l">
              <a:buAutoNum type="arabicPeriod"/>
            </a:pPr>
            <a:r>
              <a:rPr lang="en-US" sz="2400" dirty="0" smtClean="0"/>
              <a:t>Materials</a:t>
            </a:r>
          </a:p>
          <a:p>
            <a:pPr marL="342900" indent="-342900" algn="l">
              <a:buAutoNum type="arabicPeriod"/>
            </a:pPr>
            <a:r>
              <a:rPr lang="en-US" sz="2400" dirty="0" smtClean="0"/>
              <a:t>Methods</a:t>
            </a:r>
          </a:p>
          <a:p>
            <a:pPr marL="342900" indent="-342900" algn="l">
              <a:buAutoNum type="arabicPeriod"/>
            </a:pPr>
            <a:r>
              <a:rPr lang="en-US" sz="2400" dirty="0" smtClean="0"/>
              <a:t>Money</a:t>
            </a:r>
          </a:p>
          <a:p>
            <a:pPr marL="342900" indent="-342900" algn="l">
              <a:buAutoNum type="arabicPeriod"/>
            </a:pPr>
            <a:r>
              <a:rPr lang="en-US" sz="2400" dirty="0" smtClean="0"/>
              <a:t>Markets </a:t>
            </a:r>
            <a:endParaRPr lang="en-US" sz="2400" dirty="0"/>
          </a:p>
        </p:txBody>
      </p:sp>
      <p:sp>
        <p:nvSpPr>
          <p:cNvPr id="2" name="Title 1"/>
          <p:cNvSpPr>
            <a:spLocks noGrp="1"/>
          </p:cNvSpPr>
          <p:nvPr>
            <p:ph type="title"/>
          </p:nvPr>
        </p:nvSpPr>
        <p:spPr/>
        <p:txBody>
          <a:bodyPr/>
          <a:lstStyle/>
          <a:p>
            <a:r>
              <a:rPr lang="en-US" dirty="0" smtClean="0"/>
              <a:t>Six M’s of Management</a:t>
            </a:r>
            <a:endParaRPr lang="en-US" dirty="0"/>
          </a:p>
        </p:txBody>
      </p:sp>
    </p:spTree>
    <p:extLst>
      <p:ext uri="{BB962C8B-B14F-4D97-AF65-F5344CB8AC3E}">
        <p14:creationId xmlns:p14="http://schemas.microsoft.com/office/powerpoint/2010/main" val="19801573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An organisation is a </a:t>
            </a:r>
            <a:r>
              <a:rPr lang="en-US" u="sng" dirty="0" smtClean="0"/>
              <a:t>socio technical</a:t>
            </a:r>
            <a:r>
              <a:rPr lang="en-US" dirty="0" smtClean="0"/>
              <a:t> system</a:t>
            </a:r>
          </a:p>
          <a:p>
            <a:pPr marL="514350" indent="-514350">
              <a:buFont typeface="+mj-lt"/>
              <a:buAutoNum type="arabicPeriod"/>
            </a:pPr>
            <a:r>
              <a:rPr lang="en-US" dirty="0" smtClean="0"/>
              <a:t>It is important to recognize </a:t>
            </a:r>
            <a:r>
              <a:rPr lang="en-US" u="sng" dirty="0" smtClean="0"/>
              <a:t>individual differences</a:t>
            </a:r>
            <a:r>
              <a:rPr lang="en-US" dirty="0" smtClean="0"/>
              <a:t> in needs, attitudes, perceptions and values of people who work in organisations.</a:t>
            </a:r>
          </a:p>
          <a:p>
            <a:pPr marL="514350" indent="-514350">
              <a:buFont typeface="+mj-lt"/>
              <a:buAutoNum type="arabicPeriod"/>
            </a:pPr>
            <a:r>
              <a:rPr lang="en-US" dirty="0" smtClean="0"/>
              <a:t>Work and inter personal behavior of people in organisation is influenced by various factors.</a:t>
            </a:r>
          </a:p>
          <a:p>
            <a:pPr marL="514350" indent="-514350">
              <a:buFont typeface="+mj-lt"/>
              <a:buAutoNum type="arabicPeriod"/>
            </a:pPr>
            <a:r>
              <a:rPr lang="en-US" u="sng" dirty="0" smtClean="0"/>
              <a:t>Human needs and organisational goods </a:t>
            </a:r>
            <a:r>
              <a:rPr lang="en-US" dirty="0" smtClean="0"/>
              <a:t>should be joined together.</a:t>
            </a:r>
          </a:p>
          <a:p>
            <a:pPr marL="514350" indent="-514350">
              <a:buFont typeface="+mj-lt"/>
              <a:buAutoNum type="arabicPeriod"/>
            </a:pPr>
            <a:r>
              <a:rPr lang="en-US" u="sng" dirty="0" smtClean="0"/>
              <a:t>Conflicts</a:t>
            </a:r>
            <a:r>
              <a:rPr lang="en-US" dirty="0" smtClean="0"/>
              <a:t> in organisations are unavoidable.</a:t>
            </a:r>
            <a:endParaRPr lang="en-US" dirty="0"/>
          </a:p>
        </p:txBody>
      </p:sp>
    </p:spTree>
    <p:extLst>
      <p:ext uri="{BB962C8B-B14F-4D97-AF65-F5344CB8AC3E}">
        <p14:creationId xmlns:p14="http://schemas.microsoft.com/office/powerpoint/2010/main" val="3573612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89848" cy="758952"/>
          </a:xfrm>
        </p:spPr>
        <p:txBody>
          <a:bodyPr>
            <a:normAutofit fontScale="90000"/>
          </a:bodyPr>
          <a:lstStyle/>
          <a:p>
            <a:r>
              <a:rPr lang="en-IN" b="1" dirty="0"/>
              <a:t>Contributions of the </a:t>
            </a:r>
            <a:r>
              <a:rPr lang="en-IN" b="1" dirty="0" smtClean="0"/>
              <a:t>Behavioural Approach</a:t>
            </a:r>
            <a:endParaRPr lang="en-US" dirty="0"/>
          </a:p>
        </p:txBody>
      </p:sp>
      <p:sp>
        <p:nvSpPr>
          <p:cNvPr id="3" name="Content Placeholder 2"/>
          <p:cNvSpPr>
            <a:spLocks noGrp="1"/>
          </p:cNvSpPr>
          <p:nvPr>
            <p:ph sz="quarter" idx="1"/>
          </p:nvPr>
        </p:nvSpPr>
        <p:spPr/>
        <p:txBody>
          <a:bodyPr>
            <a:normAutofit/>
          </a:bodyPr>
          <a:lstStyle/>
          <a:p>
            <a:pPr fontAlgn="base"/>
            <a:r>
              <a:rPr lang="en-IN" dirty="0"/>
              <a:t>Improved usage of </a:t>
            </a:r>
            <a:r>
              <a:rPr lang="en-IN" u="sng" dirty="0"/>
              <a:t>teams</a:t>
            </a:r>
            <a:r>
              <a:rPr lang="en-IN" dirty="0"/>
              <a:t> to achieve organizational goals.</a:t>
            </a:r>
          </a:p>
          <a:p>
            <a:pPr fontAlgn="base"/>
            <a:r>
              <a:rPr lang="en-IN" dirty="0"/>
              <a:t>Emphasis on </a:t>
            </a:r>
            <a:r>
              <a:rPr lang="en-IN" u="sng" dirty="0"/>
              <a:t>training and development </a:t>
            </a:r>
            <a:r>
              <a:rPr lang="en-IN" dirty="0"/>
              <a:t>of staff</a:t>
            </a:r>
          </a:p>
          <a:p>
            <a:pPr fontAlgn="base"/>
            <a:r>
              <a:rPr lang="en-IN" dirty="0"/>
              <a:t>Use of innovative </a:t>
            </a:r>
            <a:r>
              <a:rPr lang="en-IN" u="sng" dirty="0"/>
              <a:t>reward</a:t>
            </a:r>
            <a:r>
              <a:rPr lang="en-IN" dirty="0"/>
              <a:t> and </a:t>
            </a:r>
            <a:r>
              <a:rPr lang="en-IN" u="sng" dirty="0"/>
              <a:t>incentive</a:t>
            </a:r>
            <a:r>
              <a:rPr lang="en-IN" dirty="0"/>
              <a:t> techniques.</a:t>
            </a:r>
          </a:p>
          <a:p>
            <a:pPr fontAlgn="base"/>
            <a:r>
              <a:rPr lang="en-IN" dirty="0"/>
              <a:t>Furthermore the main focus on modern management theory led to </a:t>
            </a:r>
            <a:r>
              <a:rPr lang="en-IN" u="sng" dirty="0"/>
              <a:t>empowering employees </a:t>
            </a:r>
            <a:r>
              <a:rPr lang="en-IN" dirty="0"/>
              <a:t>via shared information.</a:t>
            </a:r>
          </a:p>
          <a:p>
            <a:endParaRPr lang="en-US" dirty="0"/>
          </a:p>
        </p:txBody>
      </p:sp>
    </p:spTree>
    <p:extLst>
      <p:ext uri="{BB962C8B-B14F-4D97-AF65-F5344CB8AC3E}">
        <p14:creationId xmlns:p14="http://schemas.microsoft.com/office/powerpoint/2010/main" val="10863845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Systems Approach to Management</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The word system is derived from the Greek word meaning ‘Bring together or to combine.’</a:t>
            </a:r>
          </a:p>
          <a:p>
            <a:r>
              <a:rPr lang="en-US" dirty="0" smtClean="0"/>
              <a:t>A system is a </a:t>
            </a:r>
            <a:r>
              <a:rPr lang="en-US" u="sng" dirty="0" smtClean="0"/>
              <a:t>set of inter related component </a:t>
            </a:r>
            <a:r>
              <a:rPr lang="en-US" dirty="0" smtClean="0"/>
              <a:t>parts which operate together to achieve certain goals ex car. Remove the carburetor and the car stops working.</a:t>
            </a:r>
          </a:p>
          <a:p>
            <a:r>
              <a:rPr lang="en-US" dirty="0" smtClean="0"/>
              <a:t>It is extremely difficult for a manager to know which aspect is most appropriate in a given situation. </a:t>
            </a:r>
          </a:p>
          <a:p>
            <a:r>
              <a:rPr lang="en-US" dirty="0" smtClean="0"/>
              <a:t>What is needed is </a:t>
            </a:r>
            <a:r>
              <a:rPr lang="en-US" u="sng" dirty="0" smtClean="0"/>
              <a:t>one broad framework </a:t>
            </a:r>
            <a:r>
              <a:rPr lang="en-US" dirty="0" smtClean="0"/>
              <a:t>that can help a manager diagnose a problem and decide which tool or combination of tools will do justice to work.</a:t>
            </a:r>
          </a:p>
          <a:p>
            <a:endParaRPr lang="en-US" dirty="0"/>
          </a:p>
        </p:txBody>
      </p:sp>
    </p:spTree>
    <p:extLst>
      <p:ext uri="{BB962C8B-B14F-4D97-AF65-F5344CB8AC3E}">
        <p14:creationId xmlns:p14="http://schemas.microsoft.com/office/powerpoint/2010/main" val="16620575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organization is system consisting of many variables.</a:t>
            </a:r>
          </a:p>
          <a:p>
            <a:r>
              <a:rPr lang="en-US" dirty="0"/>
              <a:t>Each of these variables affects all others.</a:t>
            </a:r>
          </a:p>
          <a:p>
            <a:r>
              <a:rPr lang="en-US" dirty="0"/>
              <a:t>There are many sub systems in a large system.</a:t>
            </a:r>
          </a:p>
          <a:p>
            <a:r>
              <a:rPr lang="en-US" dirty="0"/>
              <a:t>Every system or sub system requires some input, has some process &amp; produces some output.</a:t>
            </a:r>
          </a:p>
          <a:p>
            <a:r>
              <a:rPr lang="en-US" dirty="0"/>
              <a:t>Systems have the ability to produce positive &amp; negative consequences/ results.</a:t>
            </a:r>
          </a:p>
          <a:p>
            <a:r>
              <a:rPr lang="en-US" dirty="0"/>
              <a:t>These consequences may be intended or unintended ones.</a:t>
            </a:r>
          </a:p>
          <a:p>
            <a:r>
              <a:rPr lang="en-US" dirty="0"/>
              <a:t>There are both long term &amp; short term effects of these outcomes.</a:t>
            </a:r>
          </a:p>
          <a:p>
            <a:endParaRPr lang="en-US" dirty="0"/>
          </a:p>
        </p:txBody>
      </p:sp>
    </p:spTree>
    <p:extLst>
      <p:ext uri="{BB962C8B-B14F-4D97-AF65-F5344CB8AC3E}">
        <p14:creationId xmlns:p14="http://schemas.microsoft.com/office/powerpoint/2010/main" val="38201089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Open or closed system</a:t>
            </a:r>
          </a:p>
          <a:p>
            <a:pPr marL="514350" indent="-514350">
              <a:buFont typeface="+mj-lt"/>
              <a:buAutoNum type="arabicPeriod"/>
            </a:pPr>
            <a:r>
              <a:rPr lang="en-US" dirty="0" smtClean="0"/>
              <a:t>Sub Systems</a:t>
            </a:r>
          </a:p>
          <a:p>
            <a:pPr marL="514350" indent="-514350">
              <a:buFont typeface="+mj-lt"/>
              <a:buAutoNum type="arabicPeriod"/>
            </a:pPr>
            <a:r>
              <a:rPr lang="en-US" dirty="0" smtClean="0"/>
              <a:t>Synergy</a:t>
            </a:r>
          </a:p>
          <a:p>
            <a:pPr marL="514350" indent="-514350">
              <a:buFont typeface="+mj-lt"/>
              <a:buAutoNum type="arabicPeriod"/>
            </a:pPr>
            <a:r>
              <a:rPr lang="en-US" dirty="0" smtClean="0"/>
              <a:t>Defined boundaries</a:t>
            </a:r>
          </a:p>
          <a:p>
            <a:pPr marL="514350" indent="-514350">
              <a:buFont typeface="+mj-lt"/>
              <a:buAutoNum type="arabicPeriod"/>
            </a:pPr>
            <a:r>
              <a:rPr lang="en-US" smtClean="0"/>
              <a:t>Feedback </a:t>
            </a:r>
            <a:r>
              <a:rPr lang="en-US" dirty="0" smtClean="0"/>
              <a:t>mechanism</a:t>
            </a:r>
          </a:p>
          <a:p>
            <a:pPr marL="514350" indent="-514350">
              <a:buFont typeface="+mj-lt"/>
              <a:buAutoNum type="arabicPeriod"/>
            </a:pPr>
            <a:r>
              <a:rPr lang="en-US" dirty="0" smtClean="0"/>
              <a:t>Multidisciplinary</a:t>
            </a:r>
          </a:p>
          <a:p>
            <a:pPr marL="514350" indent="-514350">
              <a:buFont typeface="+mj-lt"/>
              <a:buAutoNum type="arabicPeriod"/>
            </a:pPr>
            <a:r>
              <a:rPr lang="en-US" dirty="0" smtClean="0"/>
              <a:t>Consideration of whole system</a:t>
            </a:r>
            <a:endParaRPr lang="en-US" dirty="0"/>
          </a:p>
        </p:txBody>
      </p:sp>
    </p:spTree>
    <p:extLst>
      <p:ext uri="{BB962C8B-B14F-4D97-AF65-F5344CB8AC3E}">
        <p14:creationId xmlns:p14="http://schemas.microsoft.com/office/powerpoint/2010/main" val="16237803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Contingency Approach to Management</a:t>
            </a:r>
            <a:endParaRPr lang="en-US" b="1" dirty="0"/>
          </a:p>
        </p:txBody>
      </p:sp>
      <p:sp>
        <p:nvSpPr>
          <p:cNvPr id="3" name="Content Placeholder 2"/>
          <p:cNvSpPr>
            <a:spLocks noGrp="1"/>
          </p:cNvSpPr>
          <p:nvPr>
            <p:ph sz="quarter" idx="1"/>
          </p:nvPr>
        </p:nvSpPr>
        <p:spPr/>
        <p:txBody>
          <a:bodyPr/>
          <a:lstStyle/>
          <a:p>
            <a:r>
              <a:rPr lang="en-US" dirty="0"/>
              <a:t>Contingency theory of management is an extension of system approach to management.</a:t>
            </a:r>
          </a:p>
          <a:p>
            <a:r>
              <a:rPr lang="en-US" dirty="0"/>
              <a:t>There cannot be a suitable management solutions for all situations. External and </a:t>
            </a:r>
            <a:r>
              <a:rPr lang="en-US" dirty="0" smtClean="0"/>
              <a:t>internal factors </a:t>
            </a:r>
            <a:r>
              <a:rPr lang="en-US" dirty="0"/>
              <a:t>keep changing. </a:t>
            </a:r>
            <a:endParaRPr lang="en-US" dirty="0" smtClean="0"/>
          </a:p>
          <a:p>
            <a:r>
              <a:rPr lang="en-US" dirty="0" smtClean="0"/>
              <a:t>Since </a:t>
            </a:r>
            <a:r>
              <a:rPr lang="en-US" dirty="0"/>
              <a:t>systems approach cannot appropriately suggest </a:t>
            </a:r>
            <a:r>
              <a:rPr lang="en-US" dirty="0" smtClean="0"/>
              <a:t>relationship between </a:t>
            </a:r>
            <a:r>
              <a:rPr lang="en-US" dirty="0"/>
              <a:t>organization and environment, the gap so created has been fulfilled by </a:t>
            </a:r>
            <a:r>
              <a:rPr lang="en-US" dirty="0" smtClean="0"/>
              <a:t>contingency approach</a:t>
            </a:r>
            <a:r>
              <a:rPr lang="en-US" dirty="0"/>
              <a:t>.</a:t>
            </a:r>
          </a:p>
        </p:txBody>
      </p:sp>
    </p:spTree>
    <p:extLst>
      <p:ext uri="{BB962C8B-B14F-4D97-AF65-F5344CB8AC3E}">
        <p14:creationId xmlns:p14="http://schemas.microsoft.com/office/powerpoint/2010/main" val="3668220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t>The contingency view seeks to understand the </a:t>
            </a:r>
            <a:r>
              <a:rPr lang="en-US" dirty="0" smtClean="0"/>
              <a:t>inter-relationship within </a:t>
            </a:r>
            <a:r>
              <a:rPr lang="en-US" dirty="0"/>
              <a:t>and among sub-systems as well as between the organization and its </a:t>
            </a:r>
            <a:r>
              <a:rPr lang="en-US" dirty="0" smtClean="0"/>
              <a:t>environment and </a:t>
            </a:r>
            <a:r>
              <a:rPr lang="en-US" dirty="0"/>
              <a:t>to define patterns of relationship and configuration of variables. </a:t>
            </a:r>
            <a:endParaRPr lang="en-US" dirty="0" smtClean="0"/>
          </a:p>
          <a:p>
            <a:r>
              <a:rPr lang="en-US" dirty="0" smtClean="0"/>
              <a:t>It </a:t>
            </a:r>
            <a:r>
              <a:rPr lang="en-US" dirty="0"/>
              <a:t>emphasizes </a:t>
            </a:r>
            <a:r>
              <a:rPr lang="en-US" dirty="0" smtClean="0"/>
              <a:t>the multivariate </a:t>
            </a:r>
            <a:r>
              <a:rPr lang="en-US" dirty="0"/>
              <a:t>nature of organizations and attempts to understand how organizations </a:t>
            </a:r>
            <a:r>
              <a:rPr lang="en-US" dirty="0" smtClean="0"/>
              <a:t>operate under </a:t>
            </a:r>
            <a:r>
              <a:rPr lang="en-US" dirty="0"/>
              <a:t>varying conditions and in specific circumstances. </a:t>
            </a:r>
            <a:endParaRPr lang="en-US" dirty="0" smtClean="0"/>
          </a:p>
          <a:p>
            <a:r>
              <a:rPr lang="en-US" dirty="0" smtClean="0"/>
              <a:t>Contingency </a:t>
            </a:r>
            <a:r>
              <a:rPr lang="en-US" dirty="0"/>
              <a:t>views are </a:t>
            </a:r>
            <a:r>
              <a:rPr lang="en-US" dirty="0" smtClean="0"/>
              <a:t>ultimately directed </a:t>
            </a:r>
            <a:r>
              <a:rPr lang="en-US" dirty="0"/>
              <a:t>towards suggesting organizational designs and managerial actions most </a:t>
            </a:r>
            <a:r>
              <a:rPr lang="en-US" dirty="0" smtClean="0"/>
              <a:t>appropriate for </a:t>
            </a:r>
            <a:r>
              <a:rPr lang="en-US" dirty="0"/>
              <a:t>specific situations</a:t>
            </a:r>
          </a:p>
        </p:txBody>
      </p:sp>
    </p:spTree>
    <p:extLst>
      <p:ext uri="{BB962C8B-B14F-4D97-AF65-F5344CB8AC3E}">
        <p14:creationId xmlns:p14="http://schemas.microsoft.com/office/powerpoint/2010/main" val="3898539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the Contingency Theory</a:t>
            </a:r>
            <a:endParaRPr lang="en-US" dirty="0"/>
          </a:p>
        </p:txBody>
      </p:sp>
      <p:sp>
        <p:nvSpPr>
          <p:cNvPr id="3" name="Content Placeholder 2"/>
          <p:cNvSpPr>
            <a:spLocks noGrp="1"/>
          </p:cNvSpPr>
          <p:nvPr>
            <p:ph sz="quarter" idx="1"/>
          </p:nvPr>
        </p:nvSpPr>
        <p:spPr>
          <a:xfrm>
            <a:off x="152400" y="1447800"/>
            <a:ext cx="8839200" cy="5334000"/>
          </a:xfrm>
        </p:spPr>
        <p:txBody>
          <a:bodyPr>
            <a:normAutofit fontScale="77500" lnSpcReduction="20000"/>
          </a:bodyPr>
          <a:lstStyle/>
          <a:p>
            <a:pPr marL="514350" indent="-514350">
              <a:buFont typeface="+mj-lt"/>
              <a:buAutoNum type="arabicPeriod"/>
            </a:pPr>
            <a:r>
              <a:rPr lang="en-US" dirty="0"/>
              <a:t>Management is externally situational: the conditions of the situation will determine which techniques and control system should be designed to fit the particular situation.</a:t>
            </a:r>
          </a:p>
          <a:p>
            <a:pPr marL="514350" indent="-514350">
              <a:buFont typeface="+mj-lt"/>
              <a:buAutoNum type="arabicPeriod"/>
            </a:pPr>
            <a:r>
              <a:rPr lang="en-US" dirty="0"/>
              <a:t>Management is entirely situational.</a:t>
            </a:r>
          </a:p>
          <a:p>
            <a:pPr marL="514350" indent="-514350">
              <a:buFont typeface="+mj-lt"/>
              <a:buAutoNum type="arabicPeriod"/>
            </a:pPr>
            <a:r>
              <a:rPr lang="en-US" dirty="0"/>
              <a:t>Management principles are not universal in nature as there is no best style of management</a:t>
            </a:r>
            <a:r>
              <a:rPr lang="en-US" dirty="0" smtClean="0"/>
              <a:t>.</a:t>
            </a:r>
          </a:p>
          <a:p>
            <a:pPr marL="514350" indent="-514350">
              <a:buFont typeface="+mj-lt"/>
              <a:buAutoNum type="arabicPeriod"/>
            </a:pPr>
            <a:r>
              <a:rPr lang="en-US" dirty="0" smtClean="0"/>
              <a:t>One needs to adapt himself to the circumstances.</a:t>
            </a:r>
          </a:p>
          <a:p>
            <a:pPr marL="514350" indent="-514350">
              <a:buFont typeface="+mj-lt"/>
              <a:buAutoNum type="arabicPeriod"/>
            </a:pPr>
            <a:r>
              <a:rPr lang="en-US" dirty="0" smtClean="0"/>
              <a:t>It </a:t>
            </a:r>
            <a:r>
              <a:rPr lang="en-US" dirty="0"/>
              <a:t>is a kind of “if” “then” approach</a:t>
            </a:r>
            <a:r>
              <a:rPr lang="en-US" dirty="0" smtClean="0"/>
              <a:t>. </a:t>
            </a:r>
            <a:r>
              <a:rPr lang="en-US" dirty="0"/>
              <a:t> ‘If’ represents the independent variable and ‘then’ represents the dependent management variable or the technique to be adopted in that situation. ‘If’ workers have strong physiological needs, ‘then’ financial motivators should be adopted and ‘If’ they have strong higher-order needs, ‘then’ non-financial motivators should be adopted.</a:t>
            </a:r>
          </a:p>
          <a:p>
            <a:pPr marL="514350" indent="-514350">
              <a:buFont typeface="+mj-lt"/>
              <a:buAutoNum type="arabicPeriod"/>
            </a:pPr>
            <a:r>
              <a:rPr lang="en-US" dirty="0"/>
              <a:t>It is a practically suited.</a:t>
            </a:r>
          </a:p>
          <a:p>
            <a:pPr marL="514350" indent="-514350">
              <a:buFont typeface="+mj-lt"/>
              <a:buAutoNum type="arabicPeriod"/>
            </a:pPr>
            <a:r>
              <a:rPr lang="en-US" dirty="0"/>
              <a:t>Management policies and procedures should respond to environment.</a:t>
            </a:r>
          </a:p>
          <a:p>
            <a:pPr marL="514350" indent="-514350">
              <a:buFont typeface="+mj-lt"/>
              <a:buAutoNum type="arabicPeriod"/>
            </a:pPr>
            <a:r>
              <a:rPr lang="en-US" dirty="0"/>
              <a:t>Managers should understand that there is no best way of managing. It dispels the universal validity of principles.</a:t>
            </a:r>
          </a:p>
        </p:txBody>
      </p:sp>
    </p:spTree>
    <p:extLst>
      <p:ext uri="{BB962C8B-B14F-4D97-AF65-F5344CB8AC3E}">
        <p14:creationId xmlns:p14="http://schemas.microsoft.com/office/powerpoint/2010/main" val="3211098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Contemporary Issues and Challenges</a:t>
            </a:r>
            <a:endParaRPr lang="en-US" dirty="0"/>
          </a:p>
        </p:txBody>
      </p:sp>
    </p:spTree>
    <p:extLst>
      <p:ext uri="{BB962C8B-B14F-4D97-AF65-F5344CB8AC3E}">
        <p14:creationId xmlns:p14="http://schemas.microsoft.com/office/powerpoint/2010/main" val="6773344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G</a:t>
            </a:r>
            <a:r>
              <a:rPr lang="en-US" dirty="0" smtClean="0"/>
              <a:t>lobalization</a:t>
            </a:r>
          </a:p>
          <a:p>
            <a:pPr marL="514350" indent="-514350">
              <a:buFont typeface="+mj-lt"/>
              <a:buAutoNum type="arabicPeriod"/>
            </a:pPr>
            <a:r>
              <a:rPr lang="en-US" dirty="0" smtClean="0"/>
              <a:t>Information Technology</a:t>
            </a:r>
          </a:p>
          <a:p>
            <a:pPr marL="514350" indent="-514350">
              <a:buFont typeface="+mj-lt"/>
              <a:buAutoNum type="arabicPeriod"/>
            </a:pPr>
            <a:r>
              <a:rPr lang="en-US" dirty="0" smtClean="0"/>
              <a:t>Diversity in Workforce</a:t>
            </a:r>
          </a:p>
          <a:p>
            <a:pPr marL="514350" indent="-514350">
              <a:buFont typeface="+mj-lt"/>
              <a:buAutoNum type="arabicPeriod"/>
            </a:pPr>
            <a:r>
              <a:rPr lang="en-US" dirty="0" smtClean="0"/>
              <a:t>Learning Organisation</a:t>
            </a:r>
          </a:p>
          <a:p>
            <a:pPr marL="514350" indent="-514350">
              <a:buFont typeface="+mj-lt"/>
              <a:buAutoNum type="arabicPeriod"/>
            </a:pPr>
            <a:r>
              <a:rPr lang="en-US" dirty="0" smtClean="0"/>
              <a:t>Managing Innovation</a:t>
            </a:r>
          </a:p>
          <a:p>
            <a:pPr marL="514350" indent="-514350">
              <a:buFont typeface="+mj-lt"/>
              <a:buAutoNum type="arabicPeriod"/>
            </a:pPr>
            <a:r>
              <a:rPr lang="en-US" dirty="0" smtClean="0"/>
              <a:t>Managing Change</a:t>
            </a:r>
          </a:p>
          <a:p>
            <a:pPr marL="514350" indent="-514350">
              <a:buFont typeface="+mj-lt"/>
              <a:buAutoNum type="arabicPeriod"/>
            </a:pPr>
            <a:r>
              <a:rPr lang="en-US" dirty="0" smtClean="0"/>
              <a:t>Customer Focus</a:t>
            </a:r>
          </a:p>
          <a:p>
            <a:pPr marL="514350" indent="-514350">
              <a:buFont typeface="+mj-lt"/>
              <a:buAutoNum type="arabicPeriod"/>
            </a:pPr>
            <a:r>
              <a:rPr lang="en-US" dirty="0" smtClean="0"/>
              <a:t>Knowledge Management</a:t>
            </a:r>
          </a:p>
          <a:p>
            <a:pPr marL="514350" indent="-514350">
              <a:buFont typeface="+mj-lt"/>
              <a:buAutoNum type="arabicPeriod"/>
            </a:pPr>
            <a:r>
              <a:rPr lang="en-US" dirty="0" smtClean="0"/>
              <a:t>Ethics &amp; Social Responsibility</a:t>
            </a:r>
          </a:p>
          <a:p>
            <a:pPr marL="514350" indent="-514350">
              <a:buFont typeface="+mj-lt"/>
              <a:buAutoNum type="arabicPeriod"/>
            </a:pPr>
            <a:r>
              <a:rPr lang="en-US" dirty="0" smtClean="0"/>
              <a:t>Downsizing</a:t>
            </a:r>
            <a:endParaRPr lang="en-US" dirty="0"/>
          </a:p>
        </p:txBody>
      </p:sp>
    </p:spTree>
    <p:extLst>
      <p:ext uri="{BB962C8B-B14F-4D97-AF65-F5344CB8AC3E}">
        <p14:creationId xmlns:p14="http://schemas.microsoft.com/office/powerpoint/2010/main" val="226076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1.  Manpower</a:t>
            </a:r>
            <a:endParaRPr lang="en-US" sz="4000" b="1" dirty="0"/>
          </a:p>
        </p:txBody>
      </p:sp>
      <p:sp>
        <p:nvSpPr>
          <p:cNvPr id="3" name="Content Placeholder 2"/>
          <p:cNvSpPr>
            <a:spLocks noGrp="1"/>
          </p:cNvSpPr>
          <p:nvPr>
            <p:ph sz="quarter" idx="1"/>
          </p:nvPr>
        </p:nvSpPr>
        <p:spPr/>
        <p:txBody>
          <a:bodyPr/>
          <a:lstStyle/>
          <a:p>
            <a:r>
              <a:rPr lang="en-US" dirty="0" smtClean="0"/>
              <a:t>Managerial and non managerial personnel's employed in business constitute manpower. </a:t>
            </a:r>
          </a:p>
          <a:p>
            <a:r>
              <a:rPr lang="en-US" dirty="0" smtClean="0"/>
              <a:t>Not only survival but also success of an organisation largely depends on its skills, efforts and contributions of its managers. </a:t>
            </a:r>
          </a:p>
          <a:p>
            <a:r>
              <a:rPr lang="en-US" dirty="0" smtClean="0"/>
              <a:t>Manpower mobilizes, allocates and utilizes the financial and non financial resources of an organisation.</a:t>
            </a:r>
            <a:endParaRPr lang="en-US" dirty="0"/>
          </a:p>
        </p:txBody>
      </p:sp>
    </p:spTree>
    <p:extLst>
      <p:ext uri="{BB962C8B-B14F-4D97-AF65-F5344CB8AC3E}">
        <p14:creationId xmlns:p14="http://schemas.microsoft.com/office/powerpoint/2010/main" val="30369382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533401" y="2743200"/>
            <a:ext cx="8610600" cy="1673225"/>
          </a:xfrm>
        </p:spPr>
        <p:txBody>
          <a:bodyPr>
            <a:noAutofit/>
          </a:bodyPr>
          <a:lstStyle/>
          <a:p>
            <a:pPr marL="0" indent="0">
              <a:buNone/>
            </a:pPr>
            <a:r>
              <a:rPr lang="en-US" sz="11500" dirty="0" smtClean="0">
                <a:solidFill>
                  <a:schemeClr val="accent3">
                    <a:lumMod val="75000"/>
                  </a:schemeClr>
                </a:solidFill>
              </a:rPr>
              <a:t>Thank You</a:t>
            </a:r>
            <a:endParaRPr lang="en-US" sz="11500" dirty="0">
              <a:solidFill>
                <a:schemeClr val="accent3">
                  <a:lumMod val="75000"/>
                </a:schemeClr>
              </a:solidFill>
            </a:endParaRPr>
          </a:p>
        </p:txBody>
      </p:sp>
    </p:spTree>
    <p:extLst>
      <p:ext uri="{BB962C8B-B14F-4D97-AF65-F5344CB8AC3E}">
        <p14:creationId xmlns:p14="http://schemas.microsoft.com/office/powerpoint/2010/main" val="3917962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2.  Machines</a:t>
            </a:r>
            <a:endParaRPr lang="en-US" sz="4000" b="1" dirty="0"/>
          </a:p>
        </p:txBody>
      </p:sp>
      <p:sp>
        <p:nvSpPr>
          <p:cNvPr id="3" name="Content Placeholder 2"/>
          <p:cNvSpPr>
            <a:spLocks noGrp="1"/>
          </p:cNvSpPr>
          <p:nvPr>
            <p:ph sz="quarter" idx="1"/>
          </p:nvPr>
        </p:nvSpPr>
        <p:spPr/>
        <p:txBody>
          <a:bodyPr/>
          <a:lstStyle/>
          <a:p>
            <a:r>
              <a:rPr lang="en-US" dirty="0" smtClean="0"/>
              <a:t>Machines are commonly used to convert raw materials into semi finished and finished products. </a:t>
            </a:r>
          </a:p>
          <a:p>
            <a:r>
              <a:rPr lang="en-US" dirty="0" smtClean="0"/>
              <a:t>Machines produce goods at reduced cost of production and also improve its quality. </a:t>
            </a:r>
          </a:p>
          <a:p>
            <a:r>
              <a:rPr lang="en-US" dirty="0" smtClean="0"/>
              <a:t>Efficient management of business now a days mainly lies in the use of improved technology.</a:t>
            </a:r>
            <a:endParaRPr lang="en-US" dirty="0"/>
          </a:p>
        </p:txBody>
      </p:sp>
    </p:spTree>
    <p:extLst>
      <p:ext uri="{BB962C8B-B14F-4D97-AF65-F5344CB8AC3E}">
        <p14:creationId xmlns:p14="http://schemas.microsoft.com/office/powerpoint/2010/main" val="1257008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3.   Methods</a:t>
            </a:r>
            <a:endParaRPr lang="en-US" sz="4000" b="1" dirty="0"/>
          </a:p>
        </p:txBody>
      </p:sp>
      <p:sp>
        <p:nvSpPr>
          <p:cNvPr id="3" name="Content Placeholder 2"/>
          <p:cNvSpPr>
            <a:spLocks noGrp="1"/>
          </p:cNvSpPr>
          <p:nvPr>
            <p:ph sz="quarter" idx="1"/>
          </p:nvPr>
        </p:nvSpPr>
        <p:spPr/>
        <p:txBody>
          <a:bodyPr/>
          <a:lstStyle/>
          <a:p>
            <a:r>
              <a:rPr lang="en-US" dirty="0" smtClean="0"/>
              <a:t>Methods indicate normal and prescribed ways of doing things. </a:t>
            </a:r>
          </a:p>
          <a:p>
            <a:r>
              <a:rPr lang="en-US" dirty="0" smtClean="0"/>
              <a:t>Various operations are undertaken as per certain systems and procedures. </a:t>
            </a:r>
          </a:p>
          <a:p>
            <a:r>
              <a:rPr lang="en-US" dirty="0" smtClean="0"/>
              <a:t>For every kind of work step by step sequence of actions are suggested which brings about smooth and efficient functioning in the business. </a:t>
            </a:r>
          </a:p>
          <a:p>
            <a:r>
              <a:rPr lang="en-US" dirty="0" smtClean="0"/>
              <a:t>The selection of the right methods increase operational efficiency and contribute to effective management.</a:t>
            </a:r>
            <a:endParaRPr lang="en-US" dirty="0"/>
          </a:p>
        </p:txBody>
      </p:sp>
    </p:spTree>
    <p:extLst>
      <p:ext uri="{BB962C8B-B14F-4D97-AF65-F5344CB8AC3E}">
        <p14:creationId xmlns:p14="http://schemas.microsoft.com/office/powerpoint/2010/main" val="23498589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2094</TotalTime>
  <Words>3511</Words>
  <Application>Microsoft Office PowerPoint</Application>
  <PresentationFormat>On-screen Show (4:3)</PresentationFormat>
  <Paragraphs>350</Paragraphs>
  <Slides>70</Slides>
  <Notes>0</Notes>
  <HiddenSlides>2</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Civic</vt:lpstr>
      <vt:lpstr>PowerPoint Presentation</vt:lpstr>
      <vt:lpstr>PowerPoint Presentation</vt:lpstr>
      <vt:lpstr>Definition </vt:lpstr>
      <vt:lpstr>PowerPoint Presentation</vt:lpstr>
      <vt:lpstr>PowerPoint Presentation</vt:lpstr>
      <vt:lpstr>Six M’s of Management</vt:lpstr>
      <vt:lpstr>1.  Manpower</vt:lpstr>
      <vt:lpstr>2.  Machines</vt:lpstr>
      <vt:lpstr>3.   Methods</vt:lpstr>
      <vt:lpstr>4.   Materials</vt:lpstr>
      <vt:lpstr>5.   Money</vt:lpstr>
      <vt:lpstr>6.   Markets</vt:lpstr>
      <vt:lpstr>Characteristics of Management</vt:lpstr>
      <vt:lpstr>PowerPoint Presentation</vt:lpstr>
      <vt:lpstr>Significance of Management</vt:lpstr>
      <vt:lpstr>PowerPoint Presentation</vt:lpstr>
      <vt:lpstr>Nature of Management</vt:lpstr>
      <vt:lpstr>PowerPoint Presentation</vt:lpstr>
      <vt:lpstr>Process of Management</vt:lpstr>
      <vt:lpstr>PowerPoint Presentation</vt:lpstr>
      <vt:lpstr>PowerPoint Presentation</vt:lpstr>
      <vt:lpstr>1.  Planning</vt:lpstr>
      <vt:lpstr>2.  Organising</vt:lpstr>
      <vt:lpstr>3.  Staffing</vt:lpstr>
      <vt:lpstr>4.  Directing </vt:lpstr>
      <vt:lpstr>6.   Coordinating</vt:lpstr>
      <vt:lpstr>7.  Controlling</vt:lpstr>
      <vt:lpstr>Basic Management Roles</vt:lpstr>
      <vt:lpstr>PowerPoint Presentation</vt:lpstr>
      <vt:lpstr>1.  Interpersonal Roles</vt:lpstr>
      <vt:lpstr>2.  Informational Roles</vt:lpstr>
      <vt:lpstr>3.  Decisional Roles</vt:lpstr>
      <vt:lpstr>Managerial Skills</vt:lpstr>
      <vt:lpstr>PowerPoint Presentation</vt:lpstr>
      <vt:lpstr>PowerPoint Presentation</vt:lpstr>
      <vt:lpstr>1. Technical Skills</vt:lpstr>
      <vt:lpstr>2. Human Skills</vt:lpstr>
      <vt:lpstr>3. Conceptual Skills</vt:lpstr>
      <vt:lpstr>PowerPoint Presentation</vt:lpstr>
      <vt:lpstr>4. Diagnostic Skills</vt:lpstr>
      <vt:lpstr>5. Analytical Skills</vt:lpstr>
      <vt:lpstr>6. Administrative Skills</vt:lpstr>
      <vt:lpstr>7. Behavioral Skills</vt:lpstr>
      <vt:lpstr>LEVELS OF MANAGEMENT</vt:lpstr>
      <vt:lpstr>PowerPoint Presentation</vt:lpstr>
      <vt:lpstr>Evolution  of Management</vt:lpstr>
      <vt:lpstr>1. Classical Approach to Management</vt:lpstr>
      <vt:lpstr>PowerPoint Presentation</vt:lpstr>
      <vt:lpstr>a) Bureaucratic Approach to Management </vt:lpstr>
      <vt:lpstr>Features of Bureaucratic Organisation</vt:lpstr>
      <vt:lpstr>Evaluation of Bureaucracy</vt:lpstr>
      <vt:lpstr>b) Scientific Approach to Management</vt:lpstr>
      <vt:lpstr>Techniques of Scientific Management</vt:lpstr>
      <vt:lpstr>Limitations of Scientific Management</vt:lpstr>
      <vt:lpstr>c)  Administrative Approach to Management</vt:lpstr>
      <vt:lpstr>14 Principles of Management</vt:lpstr>
      <vt:lpstr>PowerPoint Presentation</vt:lpstr>
      <vt:lpstr>PowerPoint Presentation</vt:lpstr>
      <vt:lpstr>2.  Behavioural Approach to Management</vt:lpstr>
      <vt:lpstr>Assumptions </vt:lpstr>
      <vt:lpstr>Contributions of the Behavioural Approach</vt:lpstr>
      <vt:lpstr>3.  Systems Approach to Management</vt:lpstr>
      <vt:lpstr>Features </vt:lpstr>
      <vt:lpstr>Key Concepts</vt:lpstr>
      <vt:lpstr>4.   Contingency Approach to Management</vt:lpstr>
      <vt:lpstr>PowerPoint Presentation</vt:lpstr>
      <vt:lpstr>Features of the Contingency Theory</vt:lpstr>
      <vt:lpstr>Contemporary Issues and Challenges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c:creator>
  <cp:lastModifiedBy>HEMAL</cp:lastModifiedBy>
  <cp:revision>110</cp:revision>
  <dcterms:created xsi:type="dcterms:W3CDTF">2016-11-04T11:02:28Z</dcterms:created>
  <dcterms:modified xsi:type="dcterms:W3CDTF">2021-01-21T05:04:25Z</dcterms:modified>
</cp:coreProperties>
</file>